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2"/>
  </p:notesMasterIdLst>
  <p:sldIdLst>
    <p:sldId id="277" r:id="rId2"/>
    <p:sldId id="278" r:id="rId3"/>
    <p:sldId id="279" r:id="rId4"/>
    <p:sldId id="280" r:id="rId5"/>
    <p:sldId id="281" r:id="rId6"/>
    <p:sldId id="282" r:id="rId7"/>
    <p:sldId id="283" r:id="rId8"/>
    <p:sldId id="284" r:id="rId9"/>
    <p:sldId id="285" r:id="rId10"/>
    <p:sldId id="286" r:id="rId11"/>
    <p:sldId id="287" r:id="rId12"/>
    <p:sldId id="288" r:id="rId13"/>
    <p:sldId id="289" r:id="rId14"/>
    <p:sldId id="290" r:id="rId15"/>
    <p:sldId id="291" r:id="rId16"/>
    <p:sldId id="292" r:id="rId17"/>
    <p:sldId id="293" r:id="rId18"/>
    <p:sldId id="294" r:id="rId19"/>
    <p:sldId id="295" r:id="rId20"/>
    <p:sldId id="296" r:id="rId21"/>
    <p:sldId id="297" r:id="rId22"/>
    <p:sldId id="258" r:id="rId23"/>
    <p:sldId id="259" r:id="rId24"/>
    <p:sldId id="260" r:id="rId25"/>
    <p:sldId id="261" r:id="rId26"/>
    <p:sldId id="262" r:id="rId27"/>
    <p:sldId id="263" r:id="rId28"/>
    <p:sldId id="264" r:id="rId29"/>
    <p:sldId id="265" r:id="rId30"/>
    <p:sldId id="266" r:id="rId31"/>
    <p:sldId id="267" r:id="rId32"/>
    <p:sldId id="268" r:id="rId33"/>
    <p:sldId id="269" r:id="rId34"/>
    <p:sldId id="270" r:id="rId35"/>
    <p:sldId id="271" r:id="rId36"/>
    <p:sldId id="272" r:id="rId37"/>
    <p:sldId id="273" r:id="rId38"/>
    <p:sldId id="274" r:id="rId39"/>
    <p:sldId id="275" r:id="rId40"/>
    <p:sldId id="276"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Lst>
  <p:sldSz cx="18288000" cy="10287000"/>
  <p:notesSz cx="6858000" cy="9144000"/>
  <p:embeddedFontLst>
    <p:embeddedFont>
      <p:font typeface="Calibri" panose="020F0502020204030204" pitchFamily="34" charset="0"/>
      <p:regular r:id="rId63"/>
      <p:bold r:id="rId64"/>
      <p:italic r:id="rId65"/>
      <p:boldItalic r:id="rId66"/>
    </p:embeddedFont>
    <p:embeddedFont>
      <p:font typeface="Play" panose="020B0604020202020204" charset="0"/>
      <p:regular r:id="rId67"/>
      <p:bold r:id="rId68"/>
    </p:embeddedFont>
    <p:embeddedFont>
      <p:font typeface="Poppins" panose="020B0604020202020204" charset="0"/>
      <p:regular r:id="rId69"/>
      <p:bold r:id="rId70"/>
      <p:italic r:id="rId71"/>
      <p:boldItalic r:id="rId7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7A86A8-029F-4328-B6C3-51156BD35EAC}" v="31" dt="2025-01-10T11:43:29.4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2" autoAdjust="0"/>
  </p:normalViewPr>
  <p:slideViewPr>
    <p:cSldViewPr>
      <p:cViewPr>
        <p:scale>
          <a:sx n="33" d="100"/>
          <a:sy n="33" d="100"/>
        </p:scale>
        <p:origin x="1324" y="4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1.fntdata"/><Relationship Id="rId68" Type="http://schemas.openxmlformats.org/officeDocument/2006/relationships/font" Target="fonts/font6.fntdata"/><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4.fntdata"/><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432790-021C-45CE-902B-64C69BDF3A59}" type="datetimeFigureOut">
              <a:rPr lang="en-GB" smtClean="0"/>
              <a:t>30/01/2026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39AD-42EC-41D0-8AAD-F203525AE792}" type="slidenum">
              <a:rPr lang="en-GB" smtClean="0"/>
              <a:t>‹#›</a:t>
            </a:fld>
            <a:endParaRPr lang="en-GB"/>
          </a:p>
        </p:txBody>
      </p:sp>
    </p:spTree>
    <p:extLst>
      <p:ext uri="{BB962C8B-B14F-4D97-AF65-F5344CB8AC3E}">
        <p14:creationId xmlns:p14="http://schemas.microsoft.com/office/powerpoint/2010/main" val="3107411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7"/>
        <p:cNvGrpSpPr/>
        <p:nvPr/>
      </p:nvGrpSpPr>
      <p:grpSpPr>
        <a:xfrm>
          <a:off x="0" y="0"/>
          <a:ext cx="0" cy="0"/>
          <a:chOff x="0" y="0"/>
          <a:chExt cx="0" cy="0"/>
        </a:xfrm>
      </p:grpSpPr>
      <p:sp>
        <p:nvSpPr>
          <p:cNvPr id="4668" name="Google Shape;4668;p40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69" name="Google Shape;4669;p4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85351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6"/>
        <p:cNvGrpSpPr/>
        <p:nvPr/>
      </p:nvGrpSpPr>
      <p:grpSpPr>
        <a:xfrm>
          <a:off x="0" y="0"/>
          <a:ext cx="0" cy="0"/>
          <a:chOff x="0" y="0"/>
          <a:chExt cx="0" cy="0"/>
        </a:xfrm>
      </p:grpSpPr>
      <p:sp>
        <p:nvSpPr>
          <p:cNvPr id="4797" name="Google Shape;4797;p4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98" name="Google Shape;4798;p4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9861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5"/>
        <p:cNvGrpSpPr/>
        <p:nvPr/>
      </p:nvGrpSpPr>
      <p:grpSpPr>
        <a:xfrm>
          <a:off x="0" y="0"/>
          <a:ext cx="0" cy="0"/>
          <a:chOff x="0" y="0"/>
          <a:chExt cx="0" cy="0"/>
        </a:xfrm>
      </p:grpSpPr>
      <p:sp>
        <p:nvSpPr>
          <p:cNvPr id="4806" name="Google Shape;4806;p4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07" name="Google Shape;4807;p4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94029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4"/>
        <p:cNvGrpSpPr/>
        <p:nvPr/>
      </p:nvGrpSpPr>
      <p:grpSpPr>
        <a:xfrm>
          <a:off x="0" y="0"/>
          <a:ext cx="0" cy="0"/>
          <a:chOff x="0" y="0"/>
          <a:chExt cx="0" cy="0"/>
        </a:xfrm>
      </p:grpSpPr>
      <p:sp>
        <p:nvSpPr>
          <p:cNvPr id="5075" name="Google Shape;5075;p4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76" name="Google Shape;5076;p4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8036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5"/>
        <p:cNvGrpSpPr/>
        <p:nvPr/>
      </p:nvGrpSpPr>
      <p:grpSpPr>
        <a:xfrm>
          <a:off x="0" y="0"/>
          <a:ext cx="0" cy="0"/>
          <a:chOff x="0" y="0"/>
          <a:chExt cx="0" cy="0"/>
        </a:xfrm>
      </p:grpSpPr>
      <p:sp>
        <p:nvSpPr>
          <p:cNvPr id="5106" name="Google Shape;5106;p4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07" name="Google Shape;5107;p4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08" name="Google Shape;5108;p4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extLst>
      <p:ext uri="{BB962C8B-B14F-4D97-AF65-F5344CB8AC3E}">
        <p14:creationId xmlns:p14="http://schemas.microsoft.com/office/powerpoint/2010/main" val="25828963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4"/>
        <p:cNvGrpSpPr/>
        <p:nvPr/>
      </p:nvGrpSpPr>
      <p:grpSpPr>
        <a:xfrm>
          <a:off x="0" y="0"/>
          <a:ext cx="0" cy="0"/>
          <a:chOff x="0" y="0"/>
          <a:chExt cx="0" cy="0"/>
        </a:xfrm>
      </p:grpSpPr>
      <p:sp>
        <p:nvSpPr>
          <p:cNvPr id="5115" name="Google Shape;5115;p4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16" name="Google Shape;5116;p4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17" name="Google Shape;5117;p4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extLst>
      <p:ext uri="{BB962C8B-B14F-4D97-AF65-F5344CB8AC3E}">
        <p14:creationId xmlns:p14="http://schemas.microsoft.com/office/powerpoint/2010/main" val="31272758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4"/>
        <p:cNvGrpSpPr/>
        <p:nvPr/>
      </p:nvGrpSpPr>
      <p:grpSpPr>
        <a:xfrm>
          <a:off x="0" y="0"/>
          <a:ext cx="0" cy="0"/>
          <a:chOff x="0" y="0"/>
          <a:chExt cx="0" cy="0"/>
        </a:xfrm>
      </p:grpSpPr>
      <p:sp>
        <p:nvSpPr>
          <p:cNvPr id="5125" name="Google Shape;5125;p4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26" name="Google Shape;5126;p4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27" name="Google Shape;5127;p4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extLst>
      <p:ext uri="{BB962C8B-B14F-4D97-AF65-F5344CB8AC3E}">
        <p14:creationId xmlns:p14="http://schemas.microsoft.com/office/powerpoint/2010/main" val="12606530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5"/>
        <p:cNvGrpSpPr/>
        <p:nvPr/>
      </p:nvGrpSpPr>
      <p:grpSpPr>
        <a:xfrm>
          <a:off x="0" y="0"/>
          <a:ext cx="0" cy="0"/>
          <a:chOff x="0" y="0"/>
          <a:chExt cx="0" cy="0"/>
        </a:xfrm>
      </p:grpSpPr>
      <p:sp>
        <p:nvSpPr>
          <p:cNvPr id="5186" name="Google Shape;5186;p4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87" name="Google Shape;5187;p4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88" name="Google Shape;5188;p4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extLst>
      <p:ext uri="{BB962C8B-B14F-4D97-AF65-F5344CB8AC3E}">
        <p14:creationId xmlns:p14="http://schemas.microsoft.com/office/powerpoint/2010/main" val="473504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5"/>
        <p:cNvGrpSpPr/>
        <p:nvPr/>
      </p:nvGrpSpPr>
      <p:grpSpPr>
        <a:xfrm>
          <a:off x="0" y="0"/>
          <a:ext cx="0" cy="0"/>
          <a:chOff x="0" y="0"/>
          <a:chExt cx="0" cy="0"/>
        </a:xfrm>
      </p:grpSpPr>
      <p:sp>
        <p:nvSpPr>
          <p:cNvPr id="5196" name="Google Shape;5196;p4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97" name="Google Shape;5197;p4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98" name="Google Shape;5198;p4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extLst>
      <p:ext uri="{BB962C8B-B14F-4D97-AF65-F5344CB8AC3E}">
        <p14:creationId xmlns:p14="http://schemas.microsoft.com/office/powerpoint/2010/main" val="24244843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4"/>
        <p:cNvGrpSpPr/>
        <p:nvPr/>
      </p:nvGrpSpPr>
      <p:grpSpPr>
        <a:xfrm>
          <a:off x="0" y="0"/>
          <a:ext cx="0" cy="0"/>
          <a:chOff x="0" y="0"/>
          <a:chExt cx="0" cy="0"/>
        </a:xfrm>
      </p:grpSpPr>
      <p:sp>
        <p:nvSpPr>
          <p:cNvPr id="5205" name="Google Shape;5205;p4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06" name="Google Shape;5206;p4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07" name="Google Shape;5207;p46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extLst>
      <p:ext uri="{BB962C8B-B14F-4D97-AF65-F5344CB8AC3E}">
        <p14:creationId xmlns:p14="http://schemas.microsoft.com/office/powerpoint/2010/main" val="32980113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1"/>
        <p:cNvGrpSpPr/>
        <p:nvPr/>
      </p:nvGrpSpPr>
      <p:grpSpPr>
        <a:xfrm>
          <a:off x="0" y="0"/>
          <a:ext cx="0" cy="0"/>
          <a:chOff x="0" y="0"/>
          <a:chExt cx="0" cy="0"/>
        </a:xfrm>
      </p:grpSpPr>
      <p:sp>
        <p:nvSpPr>
          <p:cNvPr id="5262" name="Google Shape;5262;p4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63" name="Google Shape;5263;p4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64" name="Google Shape;5264;p46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extLst>
      <p:ext uri="{BB962C8B-B14F-4D97-AF65-F5344CB8AC3E}">
        <p14:creationId xmlns:p14="http://schemas.microsoft.com/office/powerpoint/2010/main" val="3615408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7"/>
        <p:cNvGrpSpPr/>
        <p:nvPr/>
      </p:nvGrpSpPr>
      <p:grpSpPr>
        <a:xfrm>
          <a:off x="0" y="0"/>
          <a:ext cx="0" cy="0"/>
          <a:chOff x="0" y="0"/>
          <a:chExt cx="0" cy="0"/>
        </a:xfrm>
      </p:grpSpPr>
      <p:sp>
        <p:nvSpPr>
          <p:cNvPr id="4678" name="Google Shape;4678;p4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79" name="Google Shape;4679;p40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80" name="Google Shape;4680;p40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3119640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4"/>
        <p:cNvGrpSpPr/>
        <p:nvPr/>
      </p:nvGrpSpPr>
      <p:grpSpPr>
        <a:xfrm>
          <a:off x="0" y="0"/>
          <a:ext cx="0" cy="0"/>
          <a:chOff x="0" y="0"/>
          <a:chExt cx="0" cy="0"/>
        </a:xfrm>
      </p:grpSpPr>
      <p:sp>
        <p:nvSpPr>
          <p:cNvPr id="4815" name="Google Shape;4815;p4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16" name="Google Shape;4816;p4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17" name="Google Shape;4817;p4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3710350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3"/>
        <p:cNvGrpSpPr/>
        <p:nvPr/>
      </p:nvGrpSpPr>
      <p:grpSpPr>
        <a:xfrm>
          <a:off x="0" y="0"/>
          <a:ext cx="0" cy="0"/>
          <a:chOff x="0" y="0"/>
          <a:chExt cx="0" cy="0"/>
        </a:xfrm>
      </p:grpSpPr>
      <p:sp>
        <p:nvSpPr>
          <p:cNvPr id="4724" name="Google Shape;4724;p4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25" name="Google Shape;4725;p40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26" name="Google Shape;4726;p40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2940910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3"/>
        <p:cNvGrpSpPr/>
        <p:nvPr/>
      </p:nvGrpSpPr>
      <p:grpSpPr>
        <a:xfrm>
          <a:off x="0" y="0"/>
          <a:ext cx="0" cy="0"/>
          <a:chOff x="0" y="0"/>
          <a:chExt cx="0" cy="0"/>
        </a:xfrm>
      </p:grpSpPr>
      <p:sp>
        <p:nvSpPr>
          <p:cNvPr id="4734" name="Google Shape;4734;p4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35" name="Google Shape;4735;p4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0514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2"/>
        <p:cNvGrpSpPr/>
        <p:nvPr/>
      </p:nvGrpSpPr>
      <p:grpSpPr>
        <a:xfrm>
          <a:off x="0" y="0"/>
          <a:ext cx="0" cy="0"/>
          <a:chOff x="0" y="0"/>
          <a:chExt cx="0" cy="0"/>
        </a:xfrm>
      </p:grpSpPr>
      <p:sp>
        <p:nvSpPr>
          <p:cNvPr id="4743" name="Google Shape;4743;p4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44" name="Google Shape;4744;p4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2707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1"/>
        <p:cNvGrpSpPr/>
        <p:nvPr/>
      </p:nvGrpSpPr>
      <p:grpSpPr>
        <a:xfrm>
          <a:off x="0" y="0"/>
          <a:ext cx="0" cy="0"/>
          <a:chOff x="0" y="0"/>
          <a:chExt cx="0" cy="0"/>
        </a:xfrm>
      </p:grpSpPr>
      <p:sp>
        <p:nvSpPr>
          <p:cNvPr id="4752" name="Google Shape;4752;p4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53" name="Google Shape;4753;p4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589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0"/>
        <p:cNvGrpSpPr/>
        <p:nvPr/>
      </p:nvGrpSpPr>
      <p:grpSpPr>
        <a:xfrm>
          <a:off x="0" y="0"/>
          <a:ext cx="0" cy="0"/>
          <a:chOff x="0" y="0"/>
          <a:chExt cx="0" cy="0"/>
        </a:xfrm>
      </p:grpSpPr>
      <p:sp>
        <p:nvSpPr>
          <p:cNvPr id="4761" name="Google Shape;4761;p4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62" name="Google Shape;4762;p4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2843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9"/>
        <p:cNvGrpSpPr/>
        <p:nvPr/>
      </p:nvGrpSpPr>
      <p:grpSpPr>
        <a:xfrm>
          <a:off x="0" y="0"/>
          <a:ext cx="0" cy="0"/>
          <a:chOff x="0" y="0"/>
          <a:chExt cx="0" cy="0"/>
        </a:xfrm>
      </p:grpSpPr>
      <p:sp>
        <p:nvSpPr>
          <p:cNvPr id="4770" name="Google Shape;4770;p4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71" name="Google Shape;4771;p4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066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1/30/2026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1/30/2026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1/30/2026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1/30/2026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1/30/2026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1/30/2026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3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7C8AB1-3BDF-8018-1690-CC0A2E27EDA8}"/>
              </a:ext>
            </a:extLst>
          </p:cNvPr>
          <p:cNvPicPr>
            <a:picLocks noChangeAspect="1"/>
          </p:cNvPicPr>
          <p:nvPr/>
        </p:nvPicPr>
        <p:blipFill>
          <a:blip r:embed="rId2"/>
          <a:stretch>
            <a:fillRect/>
          </a:stretch>
        </p:blipFill>
        <p:spPr>
          <a:xfrm>
            <a:off x="0" y="0"/>
            <a:ext cx="18288000" cy="10156371"/>
          </a:xfrm>
          <a:prstGeom prst="rect">
            <a:avLst/>
          </a:prstGeom>
        </p:spPr>
      </p:pic>
    </p:spTree>
    <p:extLst>
      <p:ext uri="{BB962C8B-B14F-4D97-AF65-F5344CB8AC3E}">
        <p14:creationId xmlns:p14="http://schemas.microsoft.com/office/powerpoint/2010/main" val="1470448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31211F-7796-4129-A490-16C1E29CA2C9}"/>
            </a:ext>
          </a:extLst>
        </p:cNvPr>
        <p:cNvGrpSpPr/>
        <p:nvPr/>
      </p:nvGrpSpPr>
      <p:grpSpPr>
        <a:xfrm>
          <a:off x="0" y="0"/>
          <a:ext cx="0" cy="0"/>
          <a:chOff x="0" y="0"/>
          <a:chExt cx="0" cy="0"/>
        </a:xfrm>
      </p:grpSpPr>
      <p:pic>
        <p:nvPicPr>
          <p:cNvPr id="10242" name="Picture 2" descr="Application Security A Cybersecurity Component Training Ppt Impactful Content Ready">
            <a:extLst>
              <a:ext uri="{FF2B5EF4-FFF2-40B4-BE49-F238E27FC236}">
                <a16:creationId xmlns:a16="http://schemas.microsoft.com/office/drawing/2014/main" id="{E078F5DE-9AD5-8AE8-1978-2FADD6C056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5964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D17D7-BCCC-54E1-ACB9-2A87BFAE813F}"/>
            </a:ext>
          </a:extLst>
        </p:cNvPr>
        <p:cNvGrpSpPr/>
        <p:nvPr/>
      </p:nvGrpSpPr>
      <p:grpSpPr>
        <a:xfrm>
          <a:off x="0" y="0"/>
          <a:ext cx="0" cy="0"/>
          <a:chOff x="0" y="0"/>
          <a:chExt cx="0" cy="0"/>
        </a:xfrm>
      </p:grpSpPr>
      <p:pic>
        <p:nvPicPr>
          <p:cNvPr id="11266" name="Picture 2" descr="Application Security A Cybersecurity Component Training Ppt Customizable Content Ready">
            <a:extLst>
              <a:ext uri="{FF2B5EF4-FFF2-40B4-BE49-F238E27FC236}">
                <a16:creationId xmlns:a16="http://schemas.microsoft.com/office/drawing/2014/main" id="{80B10AA5-7A7F-5AA6-F705-5AB96216F5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5866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5473A-79A6-EF90-3E40-59D0B4F6BA3A}"/>
            </a:ext>
          </a:extLst>
        </p:cNvPr>
        <p:cNvGrpSpPr/>
        <p:nvPr/>
      </p:nvGrpSpPr>
      <p:grpSpPr>
        <a:xfrm>
          <a:off x="0" y="0"/>
          <a:ext cx="0" cy="0"/>
          <a:chOff x="0" y="0"/>
          <a:chExt cx="0" cy="0"/>
        </a:xfrm>
      </p:grpSpPr>
      <p:pic>
        <p:nvPicPr>
          <p:cNvPr id="12290" name="Picture 2" descr="Application Security A Cybersecurity Component Training Ppt Compatible Content Ready">
            <a:extLst>
              <a:ext uri="{FF2B5EF4-FFF2-40B4-BE49-F238E27FC236}">
                <a16:creationId xmlns:a16="http://schemas.microsoft.com/office/drawing/2014/main" id="{466337A0-F1B0-18E2-1451-6DFA80459C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737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D25C3-7143-D0E3-FC81-AD87F775DD5C}"/>
            </a:ext>
          </a:extLst>
        </p:cNvPr>
        <p:cNvGrpSpPr/>
        <p:nvPr/>
      </p:nvGrpSpPr>
      <p:grpSpPr>
        <a:xfrm>
          <a:off x="0" y="0"/>
          <a:ext cx="0" cy="0"/>
          <a:chOff x="0" y="0"/>
          <a:chExt cx="0" cy="0"/>
        </a:xfrm>
      </p:grpSpPr>
      <p:pic>
        <p:nvPicPr>
          <p:cNvPr id="13314" name="Picture 2" descr="Application Security A Cybersecurity Component Training Ppt Researched Content Ready">
            <a:extLst>
              <a:ext uri="{FF2B5EF4-FFF2-40B4-BE49-F238E27FC236}">
                <a16:creationId xmlns:a16="http://schemas.microsoft.com/office/drawing/2014/main" id="{230324B7-0483-B662-7980-D7DD771CC3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0902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487C8-7A10-D763-5DB6-61138602D13C}"/>
            </a:ext>
          </a:extLst>
        </p:cNvPr>
        <p:cNvGrpSpPr/>
        <p:nvPr/>
      </p:nvGrpSpPr>
      <p:grpSpPr>
        <a:xfrm>
          <a:off x="0" y="0"/>
          <a:ext cx="0" cy="0"/>
          <a:chOff x="0" y="0"/>
          <a:chExt cx="0" cy="0"/>
        </a:xfrm>
      </p:grpSpPr>
      <p:pic>
        <p:nvPicPr>
          <p:cNvPr id="14338" name="Picture 2" descr="Application Security A Cybersecurity Component Training Ppt Researched Content Ready">
            <a:extLst>
              <a:ext uri="{FF2B5EF4-FFF2-40B4-BE49-F238E27FC236}">
                <a16:creationId xmlns:a16="http://schemas.microsoft.com/office/drawing/2014/main" id="{86435F38-714B-E0FC-F30E-DBCFC2BB49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4387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52D3E-FC0A-2509-1A6F-A821F21D23F1}"/>
            </a:ext>
          </a:extLst>
        </p:cNvPr>
        <p:cNvGrpSpPr/>
        <p:nvPr/>
      </p:nvGrpSpPr>
      <p:grpSpPr>
        <a:xfrm>
          <a:off x="0" y="0"/>
          <a:ext cx="0" cy="0"/>
          <a:chOff x="0" y="0"/>
          <a:chExt cx="0" cy="0"/>
        </a:xfrm>
      </p:grpSpPr>
      <p:pic>
        <p:nvPicPr>
          <p:cNvPr id="15366" name="Picture 6" descr="Application Security A Cybersecurity Component Training Ppt Professional Content Ready">
            <a:extLst>
              <a:ext uri="{FF2B5EF4-FFF2-40B4-BE49-F238E27FC236}">
                <a16:creationId xmlns:a16="http://schemas.microsoft.com/office/drawing/2014/main" id="{F8891686-8928-A081-418C-5C6707B2BE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547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F00C1-8481-CA69-B838-DE78F006AFB5}"/>
            </a:ext>
          </a:extLst>
        </p:cNvPr>
        <p:cNvGrpSpPr/>
        <p:nvPr/>
      </p:nvGrpSpPr>
      <p:grpSpPr>
        <a:xfrm>
          <a:off x="0" y="0"/>
          <a:ext cx="0" cy="0"/>
          <a:chOff x="0" y="0"/>
          <a:chExt cx="0" cy="0"/>
        </a:xfrm>
      </p:grpSpPr>
      <p:pic>
        <p:nvPicPr>
          <p:cNvPr id="16390" name="Picture 6" descr="Application Security A Cybersecurity Component Training Ppt Colorful Content Ready">
            <a:extLst>
              <a:ext uri="{FF2B5EF4-FFF2-40B4-BE49-F238E27FC236}">
                <a16:creationId xmlns:a16="http://schemas.microsoft.com/office/drawing/2014/main" id="{E3C4488B-566F-E332-40C7-66984CFEE5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8197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07094-019D-B195-116B-72AA03B0DCA9}"/>
            </a:ext>
          </a:extLst>
        </p:cNvPr>
        <p:cNvGrpSpPr/>
        <p:nvPr/>
      </p:nvGrpSpPr>
      <p:grpSpPr>
        <a:xfrm>
          <a:off x="0" y="0"/>
          <a:ext cx="0" cy="0"/>
          <a:chOff x="0" y="0"/>
          <a:chExt cx="0" cy="0"/>
        </a:xfrm>
      </p:grpSpPr>
      <p:pic>
        <p:nvPicPr>
          <p:cNvPr id="17412" name="Picture 4" descr="Application Security A Cybersecurity Component Training Ppt Impressive Content Ready">
            <a:extLst>
              <a:ext uri="{FF2B5EF4-FFF2-40B4-BE49-F238E27FC236}">
                <a16:creationId xmlns:a16="http://schemas.microsoft.com/office/drawing/2014/main" id="{3FAEDE20-5132-85A3-3F9C-0D253BD002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5962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0499E-4562-3ECF-A475-406B506A9114}"/>
            </a:ext>
          </a:extLst>
        </p:cNvPr>
        <p:cNvGrpSpPr/>
        <p:nvPr/>
      </p:nvGrpSpPr>
      <p:grpSpPr>
        <a:xfrm>
          <a:off x="0" y="0"/>
          <a:ext cx="0" cy="0"/>
          <a:chOff x="0" y="0"/>
          <a:chExt cx="0" cy="0"/>
        </a:xfrm>
      </p:grpSpPr>
      <p:pic>
        <p:nvPicPr>
          <p:cNvPr id="18434" name="Picture 2" descr="Application Security A Cybersecurity Component Training Ppt Interactive Content Ready">
            <a:extLst>
              <a:ext uri="{FF2B5EF4-FFF2-40B4-BE49-F238E27FC236}">
                <a16:creationId xmlns:a16="http://schemas.microsoft.com/office/drawing/2014/main" id="{C95F7313-CBFF-F659-C727-12E2994A8E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9828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B6E92-1AFC-AC97-9C43-B05489F7CB0E}"/>
            </a:ext>
          </a:extLst>
        </p:cNvPr>
        <p:cNvGrpSpPr/>
        <p:nvPr/>
      </p:nvGrpSpPr>
      <p:grpSpPr>
        <a:xfrm>
          <a:off x="0" y="0"/>
          <a:ext cx="0" cy="0"/>
          <a:chOff x="0" y="0"/>
          <a:chExt cx="0" cy="0"/>
        </a:xfrm>
      </p:grpSpPr>
      <p:pic>
        <p:nvPicPr>
          <p:cNvPr id="19458" name="Picture 2" descr="Application Security A Cybersecurity Component Training Ppt Visual Content Ready">
            <a:extLst>
              <a:ext uri="{FF2B5EF4-FFF2-40B4-BE49-F238E27FC236}">
                <a16:creationId xmlns:a16="http://schemas.microsoft.com/office/drawing/2014/main" id="{F2EFD424-8A60-86F5-D124-482D1EEBB5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096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C1F04-E30E-E5FF-68C2-6575D99F7F5B}"/>
            </a:ext>
          </a:extLst>
        </p:cNvPr>
        <p:cNvGrpSpPr/>
        <p:nvPr/>
      </p:nvGrpSpPr>
      <p:grpSpPr>
        <a:xfrm>
          <a:off x="0" y="0"/>
          <a:ext cx="0" cy="0"/>
          <a:chOff x="0" y="0"/>
          <a:chExt cx="0" cy="0"/>
        </a:xfrm>
      </p:grpSpPr>
      <p:pic>
        <p:nvPicPr>
          <p:cNvPr id="2" name="Picture 2" descr="Application Security A Cybersecurity Component Training Ppt Ideas Content Ready">
            <a:extLst>
              <a:ext uri="{FF2B5EF4-FFF2-40B4-BE49-F238E27FC236}">
                <a16:creationId xmlns:a16="http://schemas.microsoft.com/office/drawing/2014/main" id="{BDB1CEDF-7C35-8756-080D-88A8DD63D0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324483" cy="12693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5671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FD188-3E5C-E6AD-267C-CAE5263E35AE}"/>
            </a:ext>
          </a:extLst>
        </p:cNvPr>
        <p:cNvGrpSpPr/>
        <p:nvPr/>
      </p:nvGrpSpPr>
      <p:grpSpPr>
        <a:xfrm>
          <a:off x="0" y="0"/>
          <a:ext cx="0" cy="0"/>
          <a:chOff x="0" y="0"/>
          <a:chExt cx="0" cy="0"/>
        </a:xfrm>
      </p:grpSpPr>
      <p:pic>
        <p:nvPicPr>
          <p:cNvPr id="20482" name="Picture 2" descr="Application Security A Cybersecurity Component Training Ppt Appealing Content Ready">
            <a:extLst>
              <a:ext uri="{FF2B5EF4-FFF2-40B4-BE49-F238E27FC236}">
                <a16:creationId xmlns:a16="http://schemas.microsoft.com/office/drawing/2014/main" id="{085AFBEC-114C-5F91-FA96-499C198225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5060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02F7B9-A7AF-6009-8BB5-ACB180F2C31C}"/>
            </a:ext>
          </a:extLst>
        </p:cNvPr>
        <p:cNvGrpSpPr/>
        <p:nvPr/>
      </p:nvGrpSpPr>
      <p:grpSpPr>
        <a:xfrm>
          <a:off x="0" y="0"/>
          <a:ext cx="0" cy="0"/>
          <a:chOff x="0" y="0"/>
          <a:chExt cx="0" cy="0"/>
        </a:xfrm>
      </p:grpSpPr>
      <p:pic>
        <p:nvPicPr>
          <p:cNvPr id="21506" name="Picture 2" descr="Application Security A Cybersecurity Component Training Ppt Informative Content Ready">
            <a:extLst>
              <a:ext uri="{FF2B5EF4-FFF2-40B4-BE49-F238E27FC236}">
                <a16:creationId xmlns:a16="http://schemas.microsoft.com/office/drawing/2014/main" id="{A410AA6C-1E31-9A9F-4E2B-4FABCF900A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8527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70"/>
        <p:cNvGrpSpPr/>
        <p:nvPr/>
      </p:nvGrpSpPr>
      <p:grpSpPr>
        <a:xfrm>
          <a:off x="0" y="0"/>
          <a:ext cx="0" cy="0"/>
          <a:chOff x="0" y="0"/>
          <a:chExt cx="0" cy="0"/>
        </a:xfrm>
      </p:grpSpPr>
      <p:sp>
        <p:nvSpPr>
          <p:cNvPr id="4674" name="Google Shape;4674;p403"/>
          <p:cNvSpPr txBox="1"/>
          <p:nvPr/>
        </p:nvSpPr>
        <p:spPr>
          <a:xfrm>
            <a:off x="716972" y="1683545"/>
            <a:ext cx="6738906" cy="4806201"/>
          </a:xfrm>
          <a:prstGeom prst="rect">
            <a:avLst/>
          </a:prstGeom>
          <a:noFill/>
          <a:ln>
            <a:noFill/>
          </a:ln>
        </p:spPr>
        <p:txBody>
          <a:bodyPr spcFirstLastPara="1" wrap="square" lIns="137138" tIns="68550" rIns="137138" bIns="68550" anchor="b" anchorCtr="0">
            <a:normAutofit/>
          </a:bodyPr>
          <a:lstStyle/>
          <a:p>
            <a:pPr>
              <a:lnSpc>
                <a:spcPct val="90000"/>
              </a:lnSpc>
            </a:pPr>
            <a:r>
              <a:rPr lang="en-US" sz="8000" b="1" dirty="0">
                <a:solidFill>
                  <a:srgbClr val="FF0000"/>
                </a:solidFill>
                <a:latin typeface="Play"/>
                <a:ea typeface="Play"/>
                <a:cs typeface="Play"/>
                <a:sym typeface="Play"/>
              </a:rPr>
              <a:t>Risk </a:t>
            </a:r>
            <a:r>
              <a:rPr lang="en-US" sz="8000" b="1" dirty="0" smtClean="0">
                <a:solidFill>
                  <a:srgbClr val="FF0000"/>
                </a:solidFill>
                <a:latin typeface="Play"/>
                <a:ea typeface="Play"/>
                <a:cs typeface="Play"/>
                <a:sym typeface="Play"/>
              </a:rPr>
              <a:t>Management</a:t>
            </a:r>
            <a:endParaRPr sz="2800" dirty="0">
              <a:solidFill>
                <a:srgbClr val="FF0000"/>
              </a:solidFill>
            </a:endParaRPr>
          </a:p>
        </p:txBody>
      </p:sp>
      <p:sp>
        <p:nvSpPr>
          <p:cNvPr id="4676" name="Google Shape;4676;p403"/>
          <p:cNvSpPr/>
          <p:nvPr/>
        </p:nvSpPr>
        <p:spPr>
          <a:xfrm>
            <a:off x="721544" y="6820380"/>
            <a:ext cx="5966460" cy="27432"/>
          </a:xfrm>
          <a:prstGeom prst="rect">
            <a:avLst/>
          </a:prstGeom>
          <a:solidFill>
            <a:schemeClr val="dk1"/>
          </a:solidFill>
          <a:ln>
            <a:noFill/>
          </a:ln>
        </p:spPr>
        <p:txBody>
          <a:bodyPr spcFirstLastPara="1" wrap="square" lIns="137138" tIns="68550" rIns="137138" bIns="68550" anchor="ctr" anchorCtr="0">
            <a:noAutofit/>
          </a:bodyPr>
          <a:lstStyle/>
          <a:p>
            <a:pPr algn="ctr">
              <a:buClr>
                <a:schemeClr val="lt1"/>
              </a:buClr>
              <a:buSzPts val="1800"/>
            </a:pPr>
            <a:endParaRPr sz="2700">
              <a:solidFill>
                <a:srgbClr val="FFFFFF"/>
              </a:solidFill>
              <a:latin typeface="Calibri"/>
              <a:ea typeface="Calibri"/>
              <a:cs typeface="Calibri"/>
              <a:sym typeface="Calibri"/>
            </a:endParaRPr>
          </a:p>
        </p:txBody>
      </p:sp>
      <p:grpSp>
        <p:nvGrpSpPr>
          <p:cNvPr id="11" name="Group 10">
            <a:extLst>
              <a:ext uri="{FF2B5EF4-FFF2-40B4-BE49-F238E27FC236}">
                <a16:creationId xmlns:a16="http://schemas.microsoft.com/office/drawing/2014/main" id="{8AE466D6-468C-842F-5696-94FAE4554659}"/>
              </a:ext>
            </a:extLst>
          </p:cNvPr>
          <p:cNvGrpSpPr/>
          <p:nvPr/>
        </p:nvGrpSpPr>
        <p:grpSpPr>
          <a:xfrm>
            <a:off x="12268200" y="114300"/>
            <a:ext cx="5892450" cy="1650496"/>
            <a:chOff x="5786178" y="596169"/>
            <a:chExt cx="5892450" cy="1650496"/>
          </a:xfrm>
        </p:grpSpPr>
        <p:pic>
          <p:nvPicPr>
            <p:cNvPr id="12" name="Picture 11" descr="A screenshot of a computer&#10;&#10;Description automatically generated">
              <a:extLst>
                <a:ext uri="{FF2B5EF4-FFF2-40B4-BE49-F238E27FC236}">
                  <a16:creationId xmlns:a16="http://schemas.microsoft.com/office/drawing/2014/main" id="{AC586622-7BF5-D481-DBEB-59127045546E}"/>
                </a:ext>
              </a:extLst>
            </p:cNvPr>
            <p:cNvPicPr>
              <a:picLocks noChangeAspect="1"/>
            </p:cNvPicPr>
            <p:nvPr/>
          </p:nvPicPr>
          <p:blipFill>
            <a:blip r:embed="rId3"/>
            <a:srcRect l="42484" t="2521" r="43651" b="81513"/>
            <a:stretch/>
          </p:blipFill>
          <p:spPr>
            <a:xfrm>
              <a:off x="9140917" y="596169"/>
              <a:ext cx="2537711" cy="1650496"/>
            </a:xfrm>
            <a:prstGeom prst="rect">
              <a:avLst/>
            </a:prstGeom>
          </p:spPr>
        </p:pic>
        <p:pic>
          <p:nvPicPr>
            <p:cNvPr id="13" name="Picture 12" descr="A logo for a company&#10;&#10;AI-generated content may be incorrect.">
              <a:extLst>
                <a:ext uri="{FF2B5EF4-FFF2-40B4-BE49-F238E27FC236}">
                  <a16:creationId xmlns:a16="http://schemas.microsoft.com/office/drawing/2014/main" id="{70EF21F7-96F1-B650-815E-7CF427AB8EB5}"/>
                </a:ext>
              </a:extLst>
            </p:cNvPr>
            <p:cNvPicPr>
              <a:picLocks noChangeAspect="1"/>
            </p:cNvPicPr>
            <p:nvPr/>
          </p:nvPicPr>
          <p:blipFill>
            <a:blip r:embed="rId4"/>
            <a:srcRect l="2939" r="1796"/>
            <a:stretch/>
          </p:blipFill>
          <p:spPr>
            <a:xfrm>
              <a:off x="5786178" y="790401"/>
              <a:ext cx="2304789" cy="1257300"/>
            </a:xfrm>
            <a:prstGeom prst="rect">
              <a:avLst/>
            </a:prstGeom>
          </p:spPr>
        </p:pic>
      </p:grpSp>
    </p:spTree>
    <p:extLst>
      <p:ext uri="{BB962C8B-B14F-4D97-AF65-F5344CB8AC3E}">
        <p14:creationId xmlns:p14="http://schemas.microsoft.com/office/powerpoint/2010/main" val="3797461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81"/>
        <p:cNvGrpSpPr/>
        <p:nvPr/>
      </p:nvGrpSpPr>
      <p:grpSpPr>
        <a:xfrm>
          <a:off x="0" y="0"/>
          <a:ext cx="0" cy="0"/>
          <a:chOff x="0" y="0"/>
          <a:chExt cx="0" cy="0"/>
        </a:xfrm>
      </p:grpSpPr>
      <p:sp>
        <p:nvSpPr>
          <p:cNvPr id="4683" name="Google Shape;4683;p404"/>
          <p:cNvSpPr txBox="1"/>
          <p:nvPr/>
        </p:nvSpPr>
        <p:spPr>
          <a:xfrm>
            <a:off x="385032" y="9553046"/>
            <a:ext cx="7894902" cy="553937"/>
          </a:xfrm>
          <a:prstGeom prst="rect">
            <a:avLst/>
          </a:prstGeom>
          <a:noFill/>
          <a:ln>
            <a:noFill/>
          </a:ln>
        </p:spPr>
        <p:txBody>
          <a:bodyPr spcFirstLastPara="1" wrap="square" lIns="137138" tIns="68550" rIns="137138" bIns="68550" anchor="t" anchorCtr="0">
            <a:spAutoFit/>
          </a:bodyPr>
          <a:lstStyle/>
          <a:p>
            <a:pPr>
              <a:lnSpc>
                <a:spcPct val="150000"/>
              </a:lnSpc>
            </a:pPr>
            <a:r>
              <a:rPr lang="en-US" dirty="0">
                <a:solidFill>
                  <a:srgbClr val="3F3F3F"/>
                </a:solidFill>
                <a:latin typeface="Poppins"/>
                <a:ea typeface="Poppins"/>
                <a:cs typeface="Poppins"/>
                <a:sym typeface="Poppins"/>
              </a:rPr>
              <a:t> </a:t>
            </a:r>
            <a:endParaRPr sz="2700" dirty="0"/>
          </a:p>
        </p:txBody>
      </p:sp>
      <p:sp>
        <p:nvSpPr>
          <p:cNvPr id="4684" name="Google Shape;4684;p404"/>
          <p:cNvSpPr txBox="1"/>
          <p:nvPr/>
        </p:nvSpPr>
        <p:spPr>
          <a:xfrm>
            <a:off x="194030" y="1095774"/>
            <a:ext cx="17650349" cy="1061769"/>
          </a:xfrm>
          <a:prstGeom prst="rect">
            <a:avLst/>
          </a:prstGeom>
          <a:noFill/>
          <a:ln>
            <a:noFill/>
          </a:ln>
        </p:spPr>
        <p:txBody>
          <a:bodyPr spcFirstLastPara="1" wrap="square" lIns="137138" tIns="68550" rIns="137138" bIns="68550" anchor="t" anchorCtr="0">
            <a:spAutoFit/>
          </a:bodyPr>
          <a:lstStyle/>
          <a:p>
            <a:pPr marL="857250" indent="-857250">
              <a:buClr>
                <a:srgbClr val="FF0000"/>
              </a:buClr>
              <a:buSzPts val="4000"/>
              <a:buFont typeface="Noto Sans Symbols"/>
              <a:buChar char="⮚"/>
            </a:pPr>
            <a:r>
              <a:rPr lang="en-US" sz="6000" b="1" u="sng" dirty="0">
                <a:solidFill>
                  <a:srgbClr val="FF0000"/>
                </a:solidFill>
                <a:latin typeface="Arial"/>
                <a:ea typeface="Arial"/>
                <a:cs typeface="Arial"/>
                <a:sym typeface="Arial"/>
              </a:rPr>
              <a:t>What is Risk Management?</a:t>
            </a:r>
            <a:endParaRPr sz="2700" dirty="0"/>
          </a:p>
        </p:txBody>
      </p:sp>
      <p:pic>
        <p:nvPicPr>
          <p:cNvPr id="4685" name="Google Shape;4685;p404" descr="A hand touching a screen with icons&#10;&#10;Description automatically generated"/>
          <p:cNvPicPr preferRelativeResize="0"/>
          <p:nvPr/>
        </p:nvPicPr>
        <p:blipFill rotWithShape="1">
          <a:blip r:embed="rId3">
            <a:alphaModFix/>
          </a:blip>
          <a:srcRect/>
          <a:stretch/>
        </p:blipFill>
        <p:spPr>
          <a:xfrm>
            <a:off x="3071251" y="2697970"/>
            <a:ext cx="12145499" cy="6314711"/>
          </a:xfrm>
          <a:prstGeom prst="rect">
            <a:avLst/>
          </a:prstGeom>
          <a:noFill/>
          <a:ln>
            <a:noFill/>
          </a:ln>
        </p:spPr>
      </p:pic>
      <p:grpSp>
        <p:nvGrpSpPr>
          <p:cNvPr id="8" name="Group 7">
            <a:extLst>
              <a:ext uri="{FF2B5EF4-FFF2-40B4-BE49-F238E27FC236}">
                <a16:creationId xmlns:a16="http://schemas.microsoft.com/office/drawing/2014/main" id="{8AE466D6-468C-842F-5696-94FAE4554659}"/>
              </a:ext>
            </a:extLst>
          </p:cNvPr>
          <p:cNvGrpSpPr/>
          <p:nvPr/>
        </p:nvGrpSpPr>
        <p:grpSpPr>
          <a:xfrm>
            <a:off x="12268200" y="114300"/>
            <a:ext cx="5892450" cy="1650496"/>
            <a:chOff x="5786178" y="596169"/>
            <a:chExt cx="5892450" cy="1650496"/>
          </a:xfrm>
        </p:grpSpPr>
        <p:pic>
          <p:nvPicPr>
            <p:cNvPr id="9" name="Picture 8" descr="A screenshot of a computer&#10;&#10;Description automatically generated">
              <a:extLst>
                <a:ext uri="{FF2B5EF4-FFF2-40B4-BE49-F238E27FC236}">
                  <a16:creationId xmlns:a16="http://schemas.microsoft.com/office/drawing/2014/main" id="{AC586622-7BF5-D481-DBEB-59127045546E}"/>
                </a:ext>
              </a:extLst>
            </p:cNvPr>
            <p:cNvPicPr>
              <a:picLocks noChangeAspect="1"/>
            </p:cNvPicPr>
            <p:nvPr/>
          </p:nvPicPr>
          <p:blipFill>
            <a:blip r:embed="rId4"/>
            <a:srcRect l="42484" t="2521" r="43651" b="81513"/>
            <a:stretch/>
          </p:blipFill>
          <p:spPr>
            <a:xfrm>
              <a:off x="9140917" y="596169"/>
              <a:ext cx="2537711" cy="1650496"/>
            </a:xfrm>
            <a:prstGeom prst="rect">
              <a:avLst/>
            </a:prstGeom>
          </p:spPr>
        </p:pic>
        <p:pic>
          <p:nvPicPr>
            <p:cNvPr id="10" name="Picture 9" descr="A logo for a company&#10;&#10;AI-generated content may be incorrect.">
              <a:extLst>
                <a:ext uri="{FF2B5EF4-FFF2-40B4-BE49-F238E27FC236}">
                  <a16:creationId xmlns:a16="http://schemas.microsoft.com/office/drawing/2014/main" id="{70EF21F7-96F1-B650-815E-7CF427AB8EB5}"/>
                </a:ext>
              </a:extLst>
            </p:cNvPr>
            <p:cNvPicPr>
              <a:picLocks noChangeAspect="1"/>
            </p:cNvPicPr>
            <p:nvPr/>
          </p:nvPicPr>
          <p:blipFill>
            <a:blip r:embed="rId5"/>
            <a:srcRect l="2939" r="1796"/>
            <a:stretch/>
          </p:blipFill>
          <p:spPr>
            <a:xfrm>
              <a:off x="5786178" y="790401"/>
              <a:ext cx="2304789" cy="1257300"/>
            </a:xfrm>
            <a:prstGeom prst="rect">
              <a:avLst/>
            </a:prstGeom>
          </p:spPr>
        </p:pic>
      </p:grpSp>
    </p:spTree>
    <p:extLst>
      <p:ext uri="{BB962C8B-B14F-4D97-AF65-F5344CB8AC3E}">
        <p14:creationId xmlns:p14="http://schemas.microsoft.com/office/powerpoint/2010/main" val="391076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18"/>
        <p:cNvGrpSpPr/>
        <p:nvPr/>
      </p:nvGrpSpPr>
      <p:grpSpPr>
        <a:xfrm>
          <a:off x="0" y="0"/>
          <a:ext cx="0" cy="0"/>
          <a:chOff x="0" y="0"/>
          <a:chExt cx="0" cy="0"/>
        </a:xfrm>
      </p:grpSpPr>
      <p:sp>
        <p:nvSpPr>
          <p:cNvPr id="4820" name="Google Shape;4820;p419"/>
          <p:cNvSpPr txBox="1"/>
          <p:nvPr/>
        </p:nvSpPr>
        <p:spPr>
          <a:xfrm>
            <a:off x="385032" y="9553046"/>
            <a:ext cx="7894902" cy="553937"/>
          </a:xfrm>
          <a:prstGeom prst="rect">
            <a:avLst/>
          </a:prstGeom>
          <a:noFill/>
          <a:ln>
            <a:noFill/>
          </a:ln>
        </p:spPr>
        <p:txBody>
          <a:bodyPr spcFirstLastPara="1" wrap="square" lIns="137138" tIns="68550" rIns="137138" bIns="68550" anchor="t" anchorCtr="0">
            <a:spAutoFit/>
          </a:bodyPr>
          <a:lstStyle/>
          <a:p>
            <a:pPr>
              <a:lnSpc>
                <a:spcPct val="150000"/>
              </a:lnSpc>
            </a:pPr>
            <a:r>
              <a:rPr lang="en-US" dirty="0">
                <a:solidFill>
                  <a:srgbClr val="3F3F3F"/>
                </a:solidFill>
                <a:latin typeface="Poppins"/>
                <a:ea typeface="Poppins"/>
                <a:cs typeface="Poppins"/>
                <a:sym typeface="Poppins"/>
              </a:rPr>
              <a:t> </a:t>
            </a:r>
            <a:endParaRPr sz="2700" dirty="0"/>
          </a:p>
        </p:txBody>
      </p:sp>
      <p:sp>
        <p:nvSpPr>
          <p:cNvPr id="4821" name="Google Shape;4821;p419"/>
          <p:cNvSpPr txBox="1"/>
          <p:nvPr/>
        </p:nvSpPr>
        <p:spPr>
          <a:xfrm>
            <a:off x="194030" y="1095774"/>
            <a:ext cx="17650349" cy="1061769"/>
          </a:xfrm>
          <a:prstGeom prst="rect">
            <a:avLst/>
          </a:prstGeom>
          <a:noFill/>
          <a:ln>
            <a:noFill/>
          </a:ln>
        </p:spPr>
        <p:txBody>
          <a:bodyPr spcFirstLastPara="1" wrap="square" lIns="137138" tIns="68550" rIns="137138" bIns="68550" anchor="t" anchorCtr="0">
            <a:spAutoFit/>
          </a:bodyPr>
          <a:lstStyle/>
          <a:p>
            <a:pPr marL="857250" indent="-857250">
              <a:buClr>
                <a:srgbClr val="FF0000"/>
              </a:buClr>
              <a:buSzPts val="4000"/>
              <a:buFont typeface="Noto Sans Symbols"/>
              <a:buChar char="⮚"/>
            </a:pPr>
            <a:r>
              <a:rPr lang="en-US" sz="6000" b="1" u="sng" dirty="0">
                <a:solidFill>
                  <a:srgbClr val="FF0000"/>
                </a:solidFill>
                <a:latin typeface="Arial"/>
                <a:ea typeface="Arial"/>
                <a:cs typeface="Arial"/>
                <a:sym typeface="Arial"/>
              </a:rPr>
              <a:t>Risk Management Process</a:t>
            </a:r>
            <a:endParaRPr sz="2700" dirty="0"/>
          </a:p>
        </p:txBody>
      </p:sp>
      <p:sp>
        <p:nvSpPr>
          <p:cNvPr id="4822" name="Google Shape;4822;p419"/>
          <p:cNvSpPr txBox="1"/>
          <p:nvPr/>
        </p:nvSpPr>
        <p:spPr>
          <a:xfrm>
            <a:off x="1303695" y="6129030"/>
            <a:ext cx="16929846" cy="1384934"/>
          </a:xfrm>
          <a:prstGeom prst="rect">
            <a:avLst/>
          </a:prstGeom>
          <a:noFill/>
          <a:ln>
            <a:noFill/>
          </a:ln>
        </p:spPr>
        <p:txBody>
          <a:bodyPr spcFirstLastPara="1" wrap="square" lIns="137138" tIns="68550" rIns="137138" bIns="68550" anchor="t" anchorCtr="0">
            <a:spAutoFit/>
          </a:bodyPr>
          <a:lstStyle/>
          <a:p>
            <a:endParaRPr sz="2700">
              <a:solidFill>
                <a:schemeClr val="dk1"/>
              </a:solidFill>
              <a:latin typeface="Arial"/>
              <a:ea typeface="Arial"/>
              <a:cs typeface="Arial"/>
              <a:sym typeface="Arial"/>
            </a:endParaRPr>
          </a:p>
          <a:p>
            <a:endParaRPr sz="2700" b="1">
              <a:solidFill>
                <a:schemeClr val="dk1"/>
              </a:solidFill>
              <a:latin typeface="Arial"/>
              <a:ea typeface="Arial"/>
              <a:cs typeface="Arial"/>
              <a:sym typeface="Arial"/>
            </a:endParaRPr>
          </a:p>
          <a:p>
            <a:pPr marL="428625" indent="-257175">
              <a:buClr>
                <a:schemeClr val="dk1"/>
              </a:buClr>
              <a:buSzPts val="1800"/>
            </a:pPr>
            <a:endParaRPr sz="2700">
              <a:solidFill>
                <a:schemeClr val="dk1"/>
              </a:solidFill>
              <a:latin typeface="Arial"/>
              <a:ea typeface="Arial"/>
              <a:cs typeface="Arial"/>
              <a:sym typeface="Arial"/>
            </a:endParaRPr>
          </a:p>
        </p:txBody>
      </p:sp>
      <p:sp>
        <p:nvSpPr>
          <p:cNvPr id="4823" name="Google Shape;4823;p419"/>
          <p:cNvSpPr txBox="1"/>
          <p:nvPr/>
        </p:nvSpPr>
        <p:spPr>
          <a:xfrm>
            <a:off x="896816" y="2428017"/>
            <a:ext cx="15931662" cy="1661933"/>
          </a:xfrm>
          <a:prstGeom prst="rect">
            <a:avLst/>
          </a:prstGeom>
          <a:noFill/>
          <a:ln>
            <a:noFill/>
          </a:ln>
        </p:spPr>
        <p:txBody>
          <a:bodyPr spcFirstLastPara="1" wrap="square" lIns="137138" tIns="68550" rIns="137138" bIns="68550" anchor="t" anchorCtr="0">
            <a:spAutoFit/>
          </a:bodyPr>
          <a:lstStyle/>
          <a:p>
            <a:pPr>
              <a:lnSpc>
                <a:spcPct val="150000"/>
              </a:lnSpc>
            </a:pPr>
            <a:r>
              <a:rPr lang="en-US" sz="2400" dirty="0">
                <a:solidFill>
                  <a:schemeClr val="dk1"/>
                </a:solidFill>
                <a:latin typeface="Arial"/>
                <a:ea typeface="Arial"/>
                <a:cs typeface="Arial"/>
                <a:sym typeface="Arial"/>
              </a:rPr>
              <a:t>Risk management is a process for identifying, assessing, and mitigating vulnerabilities and threats to the essential functions that a business must perform to serve its customers.</a:t>
            </a:r>
            <a:endParaRPr sz="2700" dirty="0"/>
          </a:p>
          <a:p>
            <a:endParaRPr sz="2700" dirty="0">
              <a:solidFill>
                <a:schemeClr val="dk1"/>
              </a:solidFill>
              <a:latin typeface="Arial"/>
              <a:ea typeface="Arial"/>
              <a:cs typeface="Arial"/>
              <a:sym typeface="Arial"/>
            </a:endParaRPr>
          </a:p>
        </p:txBody>
      </p:sp>
      <p:sp>
        <p:nvSpPr>
          <p:cNvPr id="4824" name="Google Shape;4824;p419"/>
          <p:cNvSpPr txBox="1"/>
          <p:nvPr/>
        </p:nvSpPr>
        <p:spPr>
          <a:xfrm>
            <a:off x="1052657" y="3919623"/>
            <a:ext cx="7227278" cy="969436"/>
          </a:xfrm>
          <a:prstGeom prst="rect">
            <a:avLst/>
          </a:prstGeom>
          <a:noFill/>
          <a:ln>
            <a:noFill/>
          </a:ln>
        </p:spPr>
        <p:txBody>
          <a:bodyPr spcFirstLastPara="1" wrap="square" lIns="137138" tIns="68550" rIns="137138" bIns="68550" anchor="t" anchorCtr="0">
            <a:spAutoFit/>
          </a:bodyPr>
          <a:lstStyle/>
          <a:p>
            <a:pPr marL="428625" indent="-428625">
              <a:buClr>
                <a:schemeClr val="dk1"/>
              </a:buClr>
              <a:buSzPts val="1800"/>
              <a:buFont typeface="Noto Sans Symbols"/>
              <a:buChar char="⮚"/>
            </a:pPr>
            <a:r>
              <a:rPr lang="en-US" sz="2700" b="1" dirty="0">
                <a:solidFill>
                  <a:schemeClr val="dk1"/>
                </a:solidFill>
                <a:latin typeface="Arial"/>
                <a:ea typeface="Arial"/>
                <a:cs typeface="Arial"/>
                <a:sym typeface="Arial"/>
              </a:rPr>
              <a:t>Phases of Risk Management</a:t>
            </a:r>
            <a:endParaRPr sz="2700" dirty="0"/>
          </a:p>
          <a:p>
            <a:endParaRPr sz="2700" dirty="0">
              <a:solidFill>
                <a:schemeClr val="dk1"/>
              </a:solidFill>
              <a:latin typeface="Arial"/>
              <a:ea typeface="Arial"/>
              <a:cs typeface="Arial"/>
              <a:sym typeface="Arial"/>
            </a:endParaRPr>
          </a:p>
        </p:txBody>
      </p:sp>
      <p:sp>
        <p:nvSpPr>
          <p:cNvPr id="4825" name="Google Shape;4825;p419"/>
          <p:cNvSpPr txBox="1"/>
          <p:nvPr/>
        </p:nvSpPr>
        <p:spPr>
          <a:xfrm>
            <a:off x="1052657" y="4586856"/>
            <a:ext cx="7227278" cy="3670175"/>
          </a:xfrm>
          <a:prstGeom prst="rect">
            <a:avLst/>
          </a:prstGeom>
          <a:noFill/>
          <a:ln>
            <a:noFill/>
          </a:ln>
        </p:spPr>
        <p:txBody>
          <a:bodyPr spcFirstLastPara="1" wrap="square" lIns="137138" tIns="68550" rIns="137138" bIns="68550" anchor="t" anchorCtr="0">
            <a:spAutoFit/>
          </a:bodyPr>
          <a:lstStyle/>
          <a:p>
            <a:pPr marL="428625" indent="-428625">
              <a:lnSpc>
                <a:spcPct val="150000"/>
              </a:lnSpc>
              <a:buClr>
                <a:schemeClr val="dk1"/>
              </a:buClr>
              <a:buSzPts val="1800"/>
              <a:buFont typeface="Arial"/>
              <a:buChar char="•"/>
            </a:pPr>
            <a:r>
              <a:rPr lang="en-US" sz="2700" dirty="0">
                <a:solidFill>
                  <a:schemeClr val="dk1"/>
                </a:solidFill>
                <a:latin typeface="Arial"/>
                <a:ea typeface="Arial"/>
                <a:cs typeface="Arial"/>
                <a:sym typeface="Arial"/>
              </a:rPr>
              <a:t>Identify Mission Essential Functions</a:t>
            </a:r>
            <a:endParaRPr sz="2700" dirty="0"/>
          </a:p>
          <a:p>
            <a:pPr marL="428625" indent="-428625">
              <a:lnSpc>
                <a:spcPct val="150000"/>
              </a:lnSpc>
              <a:buClr>
                <a:schemeClr val="dk1"/>
              </a:buClr>
              <a:buSzPts val="1800"/>
              <a:buFont typeface="Arial"/>
              <a:buChar char="•"/>
            </a:pPr>
            <a:r>
              <a:rPr lang="en-US" sz="2700" dirty="0">
                <a:solidFill>
                  <a:schemeClr val="dk1"/>
                </a:solidFill>
                <a:latin typeface="Arial"/>
                <a:ea typeface="Arial"/>
                <a:cs typeface="Arial"/>
                <a:sym typeface="Arial"/>
              </a:rPr>
              <a:t>Identify Vulnerabilities</a:t>
            </a:r>
            <a:endParaRPr sz="2700" dirty="0"/>
          </a:p>
          <a:p>
            <a:pPr marL="428625" indent="-428625">
              <a:lnSpc>
                <a:spcPct val="150000"/>
              </a:lnSpc>
              <a:buClr>
                <a:schemeClr val="dk1"/>
              </a:buClr>
              <a:buSzPts val="1800"/>
              <a:buFont typeface="Arial"/>
              <a:buChar char="•"/>
            </a:pPr>
            <a:r>
              <a:rPr lang="en-US" sz="2700" dirty="0">
                <a:solidFill>
                  <a:schemeClr val="dk1"/>
                </a:solidFill>
                <a:latin typeface="Arial"/>
                <a:ea typeface="Arial"/>
                <a:cs typeface="Arial"/>
                <a:sym typeface="Arial"/>
              </a:rPr>
              <a:t>Identify Threats</a:t>
            </a:r>
            <a:endParaRPr sz="2700" dirty="0"/>
          </a:p>
          <a:p>
            <a:pPr marL="428625" indent="-428625">
              <a:lnSpc>
                <a:spcPct val="150000"/>
              </a:lnSpc>
              <a:buClr>
                <a:schemeClr val="dk1"/>
              </a:buClr>
              <a:buSzPts val="1800"/>
              <a:buFont typeface="Arial"/>
              <a:buChar char="•"/>
            </a:pPr>
            <a:r>
              <a:rPr lang="en-US" sz="2700" dirty="0">
                <a:solidFill>
                  <a:schemeClr val="dk1"/>
                </a:solidFill>
                <a:latin typeface="Arial"/>
                <a:ea typeface="Arial"/>
                <a:cs typeface="Arial"/>
                <a:sym typeface="Arial"/>
              </a:rPr>
              <a:t>Analyze Business Impacts</a:t>
            </a:r>
            <a:endParaRPr sz="2700" dirty="0"/>
          </a:p>
          <a:p>
            <a:pPr marL="428625" indent="-428625">
              <a:lnSpc>
                <a:spcPct val="150000"/>
              </a:lnSpc>
              <a:buClr>
                <a:schemeClr val="dk1"/>
              </a:buClr>
              <a:buSzPts val="1800"/>
              <a:buFont typeface="Arial"/>
              <a:buChar char="•"/>
            </a:pPr>
            <a:r>
              <a:rPr lang="en-US" sz="2700" dirty="0">
                <a:solidFill>
                  <a:schemeClr val="dk1"/>
                </a:solidFill>
                <a:latin typeface="Arial"/>
                <a:ea typeface="Arial"/>
                <a:cs typeface="Arial"/>
                <a:sym typeface="Arial"/>
              </a:rPr>
              <a:t>Identify Risk Response</a:t>
            </a:r>
            <a:endParaRPr sz="2700" dirty="0"/>
          </a:p>
          <a:p>
            <a:endParaRPr sz="2700" dirty="0">
              <a:solidFill>
                <a:schemeClr val="dk1"/>
              </a:solidFill>
              <a:latin typeface="Arial"/>
              <a:ea typeface="Arial"/>
              <a:cs typeface="Arial"/>
              <a:sym typeface="Arial"/>
            </a:endParaRPr>
          </a:p>
        </p:txBody>
      </p:sp>
      <p:pic>
        <p:nvPicPr>
          <p:cNvPr id="4826" name="Google Shape;4826;p419"/>
          <p:cNvPicPr preferRelativeResize="0"/>
          <p:nvPr/>
        </p:nvPicPr>
        <p:blipFill rotWithShape="1">
          <a:blip r:embed="rId3">
            <a:alphaModFix/>
          </a:blip>
          <a:srcRect l="11587" t="4846" r="12768" b="4275"/>
          <a:stretch/>
        </p:blipFill>
        <p:spPr>
          <a:xfrm>
            <a:off x="9706709" y="3478610"/>
            <a:ext cx="7528635" cy="5712617"/>
          </a:xfrm>
          <a:prstGeom prst="rect">
            <a:avLst/>
          </a:prstGeom>
          <a:noFill/>
          <a:ln>
            <a:noFill/>
          </a:ln>
        </p:spPr>
      </p:pic>
      <p:grpSp>
        <p:nvGrpSpPr>
          <p:cNvPr id="12" name="Group 11">
            <a:extLst>
              <a:ext uri="{FF2B5EF4-FFF2-40B4-BE49-F238E27FC236}">
                <a16:creationId xmlns:a16="http://schemas.microsoft.com/office/drawing/2014/main" id="{8AE466D6-468C-842F-5696-94FAE4554659}"/>
              </a:ext>
            </a:extLst>
          </p:cNvPr>
          <p:cNvGrpSpPr/>
          <p:nvPr/>
        </p:nvGrpSpPr>
        <p:grpSpPr>
          <a:xfrm>
            <a:off x="12268200" y="114300"/>
            <a:ext cx="5892450" cy="1650496"/>
            <a:chOff x="5786178" y="596169"/>
            <a:chExt cx="5892450" cy="1650496"/>
          </a:xfrm>
        </p:grpSpPr>
        <p:pic>
          <p:nvPicPr>
            <p:cNvPr id="13" name="Picture 12" descr="A screenshot of a computer&#10;&#10;Description automatically generated">
              <a:extLst>
                <a:ext uri="{FF2B5EF4-FFF2-40B4-BE49-F238E27FC236}">
                  <a16:creationId xmlns:a16="http://schemas.microsoft.com/office/drawing/2014/main" id="{AC586622-7BF5-D481-DBEB-59127045546E}"/>
                </a:ext>
              </a:extLst>
            </p:cNvPr>
            <p:cNvPicPr>
              <a:picLocks noChangeAspect="1"/>
            </p:cNvPicPr>
            <p:nvPr/>
          </p:nvPicPr>
          <p:blipFill>
            <a:blip r:embed="rId4"/>
            <a:srcRect l="42484" t="2521" r="43651" b="81513"/>
            <a:stretch/>
          </p:blipFill>
          <p:spPr>
            <a:xfrm>
              <a:off x="9140917" y="596169"/>
              <a:ext cx="2537711" cy="1650496"/>
            </a:xfrm>
            <a:prstGeom prst="rect">
              <a:avLst/>
            </a:prstGeom>
          </p:spPr>
        </p:pic>
        <p:pic>
          <p:nvPicPr>
            <p:cNvPr id="14" name="Picture 13" descr="A logo for a company&#10;&#10;AI-generated content may be incorrect.">
              <a:extLst>
                <a:ext uri="{FF2B5EF4-FFF2-40B4-BE49-F238E27FC236}">
                  <a16:creationId xmlns:a16="http://schemas.microsoft.com/office/drawing/2014/main" id="{70EF21F7-96F1-B650-815E-7CF427AB8EB5}"/>
                </a:ext>
              </a:extLst>
            </p:cNvPr>
            <p:cNvPicPr>
              <a:picLocks noChangeAspect="1"/>
            </p:cNvPicPr>
            <p:nvPr/>
          </p:nvPicPr>
          <p:blipFill>
            <a:blip r:embed="rId5"/>
            <a:srcRect l="2939" r="1796"/>
            <a:stretch/>
          </p:blipFill>
          <p:spPr>
            <a:xfrm>
              <a:off x="5786178" y="790401"/>
              <a:ext cx="2304789" cy="1257300"/>
            </a:xfrm>
            <a:prstGeom prst="rect">
              <a:avLst/>
            </a:prstGeom>
          </p:spPr>
        </p:pic>
      </p:grpSp>
    </p:spTree>
    <p:extLst>
      <p:ext uri="{BB962C8B-B14F-4D97-AF65-F5344CB8AC3E}">
        <p14:creationId xmlns:p14="http://schemas.microsoft.com/office/powerpoint/2010/main" val="3948076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27"/>
        <p:cNvGrpSpPr/>
        <p:nvPr/>
      </p:nvGrpSpPr>
      <p:grpSpPr>
        <a:xfrm>
          <a:off x="0" y="0"/>
          <a:ext cx="0" cy="0"/>
          <a:chOff x="0" y="0"/>
          <a:chExt cx="0" cy="0"/>
        </a:xfrm>
      </p:grpSpPr>
      <p:sp>
        <p:nvSpPr>
          <p:cNvPr id="4729" name="Google Shape;4729;p409"/>
          <p:cNvSpPr txBox="1"/>
          <p:nvPr/>
        </p:nvSpPr>
        <p:spPr>
          <a:xfrm>
            <a:off x="385032" y="9553046"/>
            <a:ext cx="7894902" cy="553937"/>
          </a:xfrm>
          <a:prstGeom prst="rect">
            <a:avLst/>
          </a:prstGeom>
          <a:noFill/>
          <a:ln>
            <a:noFill/>
          </a:ln>
        </p:spPr>
        <p:txBody>
          <a:bodyPr spcFirstLastPara="1" wrap="square" lIns="137138" tIns="68550" rIns="137138" bIns="68550" anchor="t" anchorCtr="0">
            <a:spAutoFit/>
          </a:bodyPr>
          <a:lstStyle/>
          <a:p>
            <a:pPr>
              <a:lnSpc>
                <a:spcPct val="150000"/>
              </a:lnSpc>
            </a:pPr>
            <a:r>
              <a:rPr lang="en-US" dirty="0">
                <a:solidFill>
                  <a:srgbClr val="3F3F3F"/>
                </a:solidFill>
                <a:latin typeface="Poppins"/>
                <a:ea typeface="Poppins"/>
                <a:cs typeface="Poppins"/>
                <a:sym typeface="Poppins"/>
              </a:rPr>
              <a:t> </a:t>
            </a:r>
            <a:endParaRPr sz="2700" dirty="0"/>
          </a:p>
        </p:txBody>
      </p:sp>
      <p:sp>
        <p:nvSpPr>
          <p:cNvPr id="4730" name="Google Shape;4730;p409"/>
          <p:cNvSpPr txBox="1"/>
          <p:nvPr/>
        </p:nvSpPr>
        <p:spPr>
          <a:xfrm>
            <a:off x="194030" y="1095774"/>
            <a:ext cx="17650349" cy="1061769"/>
          </a:xfrm>
          <a:prstGeom prst="rect">
            <a:avLst/>
          </a:prstGeom>
          <a:noFill/>
          <a:ln>
            <a:noFill/>
          </a:ln>
        </p:spPr>
        <p:txBody>
          <a:bodyPr spcFirstLastPara="1" wrap="square" lIns="137138" tIns="68550" rIns="137138" bIns="68550" anchor="t" anchorCtr="0">
            <a:spAutoFit/>
          </a:bodyPr>
          <a:lstStyle/>
          <a:p>
            <a:pPr marL="857250" indent="-857250">
              <a:buClr>
                <a:srgbClr val="FF0000"/>
              </a:buClr>
              <a:buSzPts val="4000"/>
              <a:buFont typeface="Noto Sans Symbols"/>
              <a:buChar char="⮚"/>
            </a:pPr>
            <a:r>
              <a:rPr lang="en-US" sz="6000" b="1" u="sng" dirty="0">
                <a:solidFill>
                  <a:srgbClr val="FF0000"/>
                </a:solidFill>
                <a:latin typeface="Arial"/>
                <a:ea typeface="Arial"/>
                <a:cs typeface="Arial"/>
                <a:sym typeface="Arial"/>
              </a:rPr>
              <a:t>Risk Management Strategies</a:t>
            </a:r>
            <a:endParaRPr sz="2700" dirty="0"/>
          </a:p>
        </p:txBody>
      </p:sp>
      <p:sp>
        <p:nvSpPr>
          <p:cNvPr id="4731" name="Google Shape;4731;p409"/>
          <p:cNvSpPr txBox="1"/>
          <p:nvPr/>
        </p:nvSpPr>
        <p:spPr>
          <a:xfrm>
            <a:off x="1086110" y="2573561"/>
            <a:ext cx="16929846" cy="4501172"/>
          </a:xfrm>
          <a:prstGeom prst="rect">
            <a:avLst/>
          </a:prstGeom>
          <a:noFill/>
          <a:ln>
            <a:noFill/>
          </a:ln>
        </p:spPr>
        <p:txBody>
          <a:bodyPr spcFirstLastPara="1" wrap="square" lIns="137138" tIns="68550" rIns="137138" bIns="68550" anchor="t" anchorCtr="0">
            <a:spAutoFit/>
          </a:bodyPr>
          <a:lstStyle/>
          <a:p>
            <a:pPr marL="428625" indent="-428625">
              <a:lnSpc>
                <a:spcPct val="150000"/>
              </a:lnSpc>
              <a:buClr>
                <a:schemeClr val="dk1"/>
              </a:buClr>
              <a:buSzPts val="1800"/>
              <a:buFont typeface="Noto Sans Symbols"/>
              <a:buChar char="⮚"/>
            </a:pPr>
            <a:r>
              <a:rPr lang="en-US" sz="2700" dirty="0">
                <a:solidFill>
                  <a:schemeClr val="dk1"/>
                </a:solidFill>
                <a:latin typeface="Arial"/>
                <a:ea typeface="Arial"/>
                <a:cs typeface="Arial"/>
                <a:sym typeface="Arial"/>
              </a:rPr>
              <a:t>Risk Mitigation</a:t>
            </a:r>
            <a:endParaRPr sz="2700" dirty="0"/>
          </a:p>
          <a:p>
            <a:pPr marL="428625" indent="-428625">
              <a:lnSpc>
                <a:spcPct val="150000"/>
              </a:lnSpc>
              <a:buClr>
                <a:schemeClr val="dk1"/>
              </a:buClr>
              <a:buSzPts val="1800"/>
              <a:buFont typeface="Noto Sans Symbols"/>
              <a:buChar char="⮚"/>
            </a:pPr>
            <a:r>
              <a:rPr lang="en-US" sz="2700" dirty="0">
                <a:solidFill>
                  <a:schemeClr val="dk1"/>
                </a:solidFill>
                <a:latin typeface="Arial"/>
                <a:ea typeface="Arial"/>
                <a:cs typeface="Arial"/>
                <a:sym typeface="Arial"/>
              </a:rPr>
              <a:t>Risk Deterrence</a:t>
            </a:r>
            <a:endParaRPr sz="2700" dirty="0"/>
          </a:p>
          <a:p>
            <a:pPr marL="428625" indent="-428625">
              <a:lnSpc>
                <a:spcPct val="150000"/>
              </a:lnSpc>
              <a:buClr>
                <a:schemeClr val="dk1"/>
              </a:buClr>
              <a:buSzPts val="1800"/>
              <a:buFont typeface="Noto Sans Symbols"/>
              <a:buChar char="⮚"/>
            </a:pPr>
            <a:r>
              <a:rPr lang="en-US" sz="2700" dirty="0">
                <a:solidFill>
                  <a:schemeClr val="dk1"/>
                </a:solidFill>
                <a:latin typeface="Arial"/>
                <a:ea typeface="Arial"/>
                <a:cs typeface="Arial"/>
                <a:sym typeface="Arial"/>
              </a:rPr>
              <a:t>Risk Avoidance</a:t>
            </a:r>
            <a:endParaRPr sz="2700" dirty="0"/>
          </a:p>
          <a:p>
            <a:pPr marL="428625" indent="-428625">
              <a:lnSpc>
                <a:spcPct val="150000"/>
              </a:lnSpc>
              <a:buClr>
                <a:schemeClr val="dk1"/>
              </a:buClr>
              <a:buSzPts val="1800"/>
              <a:buFont typeface="Noto Sans Symbols"/>
              <a:buChar char="⮚"/>
            </a:pPr>
            <a:r>
              <a:rPr lang="en-US" sz="2700" dirty="0">
                <a:solidFill>
                  <a:schemeClr val="dk1"/>
                </a:solidFill>
                <a:latin typeface="Arial"/>
                <a:ea typeface="Arial"/>
                <a:cs typeface="Arial"/>
                <a:sym typeface="Arial"/>
              </a:rPr>
              <a:t>Risk Transference</a:t>
            </a:r>
            <a:endParaRPr sz="2700" dirty="0"/>
          </a:p>
          <a:p>
            <a:pPr marL="428625" indent="-428625">
              <a:lnSpc>
                <a:spcPct val="150000"/>
              </a:lnSpc>
              <a:buClr>
                <a:schemeClr val="dk1"/>
              </a:buClr>
              <a:buSzPts val="1800"/>
              <a:buFont typeface="Noto Sans Symbols"/>
              <a:buChar char="⮚"/>
            </a:pPr>
            <a:r>
              <a:rPr lang="en-US" sz="2700" dirty="0">
                <a:solidFill>
                  <a:schemeClr val="dk1"/>
                </a:solidFill>
                <a:latin typeface="Arial"/>
                <a:ea typeface="Arial"/>
                <a:cs typeface="Arial"/>
                <a:sym typeface="Arial"/>
              </a:rPr>
              <a:t>Risk Acceptance</a:t>
            </a:r>
            <a:endParaRPr sz="2700" dirty="0"/>
          </a:p>
          <a:p>
            <a:pPr marL="428625" indent="-428625">
              <a:lnSpc>
                <a:spcPct val="150000"/>
              </a:lnSpc>
              <a:buClr>
                <a:schemeClr val="dk1"/>
              </a:buClr>
              <a:buSzPts val="1800"/>
              <a:buFont typeface="Noto Sans Symbols"/>
              <a:buChar char="⮚"/>
            </a:pPr>
            <a:r>
              <a:rPr lang="en-US" sz="2700" dirty="0">
                <a:solidFill>
                  <a:schemeClr val="dk1"/>
                </a:solidFill>
                <a:latin typeface="Arial"/>
                <a:ea typeface="Arial"/>
                <a:cs typeface="Arial"/>
                <a:sym typeface="Arial"/>
              </a:rPr>
              <a:t>Residual Risk</a:t>
            </a:r>
            <a:endParaRPr sz="2700" dirty="0"/>
          </a:p>
          <a:p>
            <a:pPr marL="428625" indent="-428625">
              <a:lnSpc>
                <a:spcPct val="150000"/>
              </a:lnSpc>
              <a:buClr>
                <a:schemeClr val="dk1"/>
              </a:buClr>
              <a:buSzPts val="1800"/>
              <a:buFont typeface="Noto Sans Symbols"/>
              <a:buChar char="⮚"/>
            </a:pPr>
            <a:r>
              <a:rPr lang="en-US" sz="2700" dirty="0">
                <a:solidFill>
                  <a:schemeClr val="dk1"/>
                </a:solidFill>
                <a:latin typeface="Arial"/>
                <a:ea typeface="Arial"/>
                <a:cs typeface="Arial"/>
                <a:sym typeface="Arial"/>
              </a:rPr>
              <a:t>Risk Appetite</a:t>
            </a:r>
            <a:endParaRPr sz="2700" dirty="0">
              <a:solidFill>
                <a:schemeClr val="dk1"/>
              </a:solidFill>
              <a:latin typeface="Arial"/>
              <a:ea typeface="Arial"/>
              <a:cs typeface="Arial"/>
              <a:sym typeface="Arial"/>
            </a:endParaRPr>
          </a:p>
        </p:txBody>
      </p:sp>
      <p:pic>
        <p:nvPicPr>
          <p:cNvPr id="4732" name="Google Shape;4732;p409"/>
          <p:cNvPicPr preferRelativeResize="0"/>
          <p:nvPr/>
        </p:nvPicPr>
        <p:blipFill rotWithShape="1">
          <a:blip r:embed="rId3">
            <a:alphaModFix/>
          </a:blip>
          <a:srcRect b="9863"/>
          <a:stretch/>
        </p:blipFill>
        <p:spPr>
          <a:xfrm>
            <a:off x="7893200" y="3168037"/>
            <a:ext cx="9148590" cy="4498856"/>
          </a:xfrm>
          <a:prstGeom prst="rect">
            <a:avLst/>
          </a:prstGeom>
          <a:noFill/>
          <a:ln>
            <a:noFill/>
          </a:ln>
        </p:spPr>
      </p:pic>
      <p:grpSp>
        <p:nvGrpSpPr>
          <p:cNvPr id="6" name="Group 5">
            <a:extLst>
              <a:ext uri="{FF2B5EF4-FFF2-40B4-BE49-F238E27FC236}">
                <a16:creationId xmlns:a16="http://schemas.microsoft.com/office/drawing/2014/main" id="{8AE466D6-468C-842F-5696-94FAE4554659}"/>
              </a:ext>
            </a:extLst>
          </p:cNvPr>
          <p:cNvGrpSpPr/>
          <p:nvPr/>
        </p:nvGrpSpPr>
        <p:grpSpPr>
          <a:xfrm>
            <a:off x="12268200" y="114300"/>
            <a:ext cx="5892450" cy="1650496"/>
            <a:chOff x="5786178" y="596169"/>
            <a:chExt cx="5892450" cy="1650496"/>
          </a:xfrm>
        </p:grpSpPr>
        <p:pic>
          <p:nvPicPr>
            <p:cNvPr id="7" name="Picture 6" descr="A screenshot of a computer&#10;&#10;Description automatically generated">
              <a:extLst>
                <a:ext uri="{FF2B5EF4-FFF2-40B4-BE49-F238E27FC236}">
                  <a16:creationId xmlns:a16="http://schemas.microsoft.com/office/drawing/2014/main" id="{AC586622-7BF5-D481-DBEB-59127045546E}"/>
                </a:ext>
              </a:extLst>
            </p:cNvPr>
            <p:cNvPicPr>
              <a:picLocks noChangeAspect="1"/>
            </p:cNvPicPr>
            <p:nvPr/>
          </p:nvPicPr>
          <p:blipFill>
            <a:blip r:embed="rId4"/>
            <a:srcRect l="42484" t="2521" r="43651" b="81513"/>
            <a:stretch/>
          </p:blipFill>
          <p:spPr>
            <a:xfrm>
              <a:off x="9140917" y="596169"/>
              <a:ext cx="2537711" cy="1650496"/>
            </a:xfrm>
            <a:prstGeom prst="rect">
              <a:avLst/>
            </a:prstGeom>
          </p:spPr>
        </p:pic>
        <p:pic>
          <p:nvPicPr>
            <p:cNvPr id="8" name="Picture 7" descr="A logo for a company&#10;&#10;AI-generated content may be incorrect.">
              <a:extLst>
                <a:ext uri="{FF2B5EF4-FFF2-40B4-BE49-F238E27FC236}">
                  <a16:creationId xmlns:a16="http://schemas.microsoft.com/office/drawing/2014/main" id="{70EF21F7-96F1-B650-815E-7CF427AB8EB5}"/>
                </a:ext>
              </a:extLst>
            </p:cNvPr>
            <p:cNvPicPr>
              <a:picLocks noChangeAspect="1"/>
            </p:cNvPicPr>
            <p:nvPr/>
          </p:nvPicPr>
          <p:blipFill>
            <a:blip r:embed="rId5"/>
            <a:srcRect l="2939" r="1796"/>
            <a:stretch/>
          </p:blipFill>
          <p:spPr>
            <a:xfrm>
              <a:off x="5786178" y="790401"/>
              <a:ext cx="2304789" cy="1257300"/>
            </a:xfrm>
            <a:prstGeom prst="rect">
              <a:avLst/>
            </a:prstGeom>
          </p:spPr>
        </p:pic>
      </p:grpSp>
    </p:spTree>
    <p:extLst>
      <p:ext uri="{BB962C8B-B14F-4D97-AF65-F5344CB8AC3E}">
        <p14:creationId xmlns:p14="http://schemas.microsoft.com/office/powerpoint/2010/main" val="748757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36"/>
        <p:cNvGrpSpPr/>
        <p:nvPr/>
      </p:nvGrpSpPr>
      <p:grpSpPr>
        <a:xfrm>
          <a:off x="0" y="0"/>
          <a:ext cx="0" cy="0"/>
          <a:chOff x="0" y="0"/>
          <a:chExt cx="0" cy="0"/>
        </a:xfrm>
      </p:grpSpPr>
      <p:sp>
        <p:nvSpPr>
          <p:cNvPr id="4738" name="Google Shape;4738;p410"/>
          <p:cNvSpPr txBox="1"/>
          <p:nvPr/>
        </p:nvSpPr>
        <p:spPr>
          <a:xfrm>
            <a:off x="1002323" y="9337431"/>
            <a:ext cx="10726616" cy="830936"/>
          </a:xfrm>
          <a:prstGeom prst="rect">
            <a:avLst/>
          </a:prstGeom>
          <a:noFill/>
          <a:ln>
            <a:noFill/>
          </a:ln>
        </p:spPr>
        <p:txBody>
          <a:bodyPr spcFirstLastPara="1" wrap="square" lIns="137138" tIns="68550" rIns="137138" bIns="68550" anchor="t" anchorCtr="0">
            <a:spAutoFit/>
          </a:bodyPr>
          <a:lstStyle/>
          <a:p>
            <a:r>
              <a:rPr lang="en-US" dirty="0">
                <a:solidFill>
                  <a:srgbClr val="3F3F3F"/>
                </a:solidFill>
                <a:latin typeface="Poppins"/>
                <a:ea typeface="Poppins"/>
                <a:cs typeface="Poppins"/>
                <a:sym typeface="Poppins"/>
              </a:rPr>
              <a:t> </a:t>
            </a:r>
            <a:endParaRPr sz="2700" dirty="0"/>
          </a:p>
          <a:p>
            <a:endParaRPr sz="2700" dirty="0">
              <a:solidFill>
                <a:schemeClr val="dk1"/>
              </a:solidFill>
              <a:latin typeface="Arial"/>
              <a:ea typeface="Arial"/>
              <a:cs typeface="Arial"/>
              <a:sym typeface="Arial"/>
            </a:endParaRPr>
          </a:p>
        </p:txBody>
      </p:sp>
      <p:sp>
        <p:nvSpPr>
          <p:cNvPr id="4739" name="Google Shape;4739;p410"/>
          <p:cNvSpPr txBox="1"/>
          <p:nvPr/>
        </p:nvSpPr>
        <p:spPr>
          <a:xfrm>
            <a:off x="1002323" y="1270613"/>
            <a:ext cx="5873262" cy="1292601"/>
          </a:xfrm>
          <a:prstGeom prst="rect">
            <a:avLst/>
          </a:prstGeom>
          <a:noFill/>
          <a:ln>
            <a:noFill/>
          </a:ln>
        </p:spPr>
        <p:txBody>
          <a:bodyPr spcFirstLastPara="1" wrap="square" lIns="137138" tIns="68550" rIns="137138" bIns="68550" anchor="t" anchorCtr="0">
            <a:spAutoFit/>
          </a:bodyPr>
          <a:lstStyle/>
          <a:p>
            <a:pPr marL="685800" indent="-685800">
              <a:buClr>
                <a:srgbClr val="FF0000"/>
              </a:buClr>
              <a:buSzPts val="3200"/>
              <a:buFont typeface="Noto Sans Symbols"/>
              <a:buChar char="⮚"/>
            </a:pPr>
            <a:r>
              <a:rPr lang="en-US" sz="4800" b="1">
                <a:solidFill>
                  <a:srgbClr val="FF0000"/>
                </a:solidFill>
                <a:latin typeface="Arial"/>
                <a:ea typeface="Arial"/>
                <a:cs typeface="Arial"/>
                <a:sym typeface="Arial"/>
              </a:rPr>
              <a:t>Risk Mitigation</a:t>
            </a:r>
            <a:endParaRPr sz="2700"/>
          </a:p>
          <a:p>
            <a:pPr marL="428625" indent="-257175">
              <a:buClr>
                <a:schemeClr val="dk1"/>
              </a:buClr>
              <a:buSzPts val="1800"/>
            </a:pPr>
            <a:endParaRPr sz="2700">
              <a:solidFill>
                <a:schemeClr val="dk1"/>
              </a:solidFill>
              <a:latin typeface="Arial"/>
              <a:ea typeface="Arial"/>
              <a:cs typeface="Arial"/>
              <a:sym typeface="Arial"/>
            </a:endParaRPr>
          </a:p>
        </p:txBody>
      </p:sp>
      <p:sp>
        <p:nvSpPr>
          <p:cNvPr id="4740" name="Google Shape;4740;p410"/>
          <p:cNvSpPr txBox="1"/>
          <p:nvPr/>
        </p:nvSpPr>
        <p:spPr>
          <a:xfrm>
            <a:off x="1389183" y="3090596"/>
            <a:ext cx="6752493" cy="4293422"/>
          </a:xfrm>
          <a:prstGeom prst="rect">
            <a:avLst/>
          </a:prstGeom>
          <a:noFill/>
          <a:ln>
            <a:noFill/>
          </a:ln>
        </p:spPr>
        <p:txBody>
          <a:bodyPr spcFirstLastPara="1" wrap="square" lIns="137138" tIns="68550" rIns="137138" bIns="68550" anchor="t" anchorCtr="0">
            <a:spAutoFit/>
          </a:bodyPr>
          <a:lstStyle/>
          <a:p>
            <a:pPr>
              <a:lnSpc>
                <a:spcPct val="200000"/>
              </a:lnSpc>
            </a:pPr>
            <a:r>
              <a:rPr lang="en-US" sz="2700" b="1">
                <a:solidFill>
                  <a:schemeClr val="dk1"/>
                </a:solidFill>
                <a:latin typeface="Arial"/>
                <a:ea typeface="Arial"/>
                <a:cs typeface="Arial"/>
                <a:sym typeface="Arial"/>
              </a:rPr>
              <a:t>This involves taking steps to reduce the severity or likelihood of a risk. It includes implementing controls or measures to minimize the impact of potential risks.</a:t>
            </a:r>
            <a:endParaRPr sz="2700" b="1">
              <a:solidFill>
                <a:schemeClr val="dk1"/>
              </a:solidFill>
              <a:latin typeface="Arial"/>
              <a:ea typeface="Arial"/>
              <a:cs typeface="Arial"/>
              <a:sym typeface="Arial"/>
            </a:endParaRPr>
          </a:p>
        </p:txBody>
      </p:sp>
      <p:pic>
        <p:nvPicPr>
          <p:cNvPr id="4741" name="Google Shape;4741;p410"/>
          <p:cNvPicPr preferRelativeResize="0"/>
          <p:nvPr/>
        </p:nvPicPr>
        <p:blipFill rotWithShape="1">
          <a:blip r:embed="rId3">
            <a:alphaModFix/>
          </a:blip>
          <a:srcRect b="8013"/>
          <a:stretch/>
        </p:blipFill>
        <p:spPr>
          <a:xfrm>
            <a:off x="8482154" y="2236490"/>
            <a:ext cx="8803524" cy="5814021"/>
          </a:xfrm>
          <a:prstGeom prst="rect">
            <a:avLst/>
          </a:prstGeom>
          <a:noFill/>
          <a:ln>
            <a:noFill/>
          </a:ln>
        </p:spPr>
      </p:pic>
      <p:grpSp>
        <p:nvGrpSpPr>
          <p:cNvPr id="6" name="Group 5">
            <a:extLst>
              <a:ext uri="{FF2B5EF4-FFF2-40B4-BE49-F238E27FC236}">
                <a16:creationId xmlns:a16="http://schemas.microsoft.com/office/drawing/2014/main" id="{8AE466D6-468C-842F-5696-94FAE4554659}"/>
              </a:ext>
            </a:extLst>
          </p:cNvPr>
          <p:cNvGrpSpPr/>
          <p:nvPr/>
        </p:nvGrpSpPr>
        <p:grpSpPr>
          <a:xfrm>
            <a:off x="12268200" y="114300"/>
            <a:ext cx="5892450" cy="1650496"/>
            <a:chOff x="5786178" y="596169"/>
            <a:chExt cx="5892450" cy="1650496"/>
          </a:xfrm>
        </p:grpSpPr>
        <p:pic>
          <p:nvPicPr>
            <p:cNvPr id="7" name="Picture 6" descr="A screenshot of a computer&#10;&#10;Description automatically generated">
              <a:extLst>
                <a:ext uri="{FF2B5EF4-FFF2-40B4-BE49-F238E27FC236}">
                  <a16:creationId xmlns:a16="http://schemas.microsoft.com/office/drawing/2014/main" id="{AC586622-7BF5-D481-DBEB-59127045546E}"/>
                </a:ext>
              </a:extLst>
            </p:cNvPr>
            <p:cNvPicPr>
              <a:picLocks noChangeAspect="1"/>
            </p:cNvPicPr>
            <p:nvPr/>
          </p:nvPicPr>
          <p:blipFill>
            <a:blip r:embed="rId4"/>
            <a:srcRect l="42484" t="2521" r="43651" b="81513"/>
            <a:stretch/>
          </p:blipFill>
          <p:spPr>
            <a:xfrm>
              <a:off x="9140917" y="596169"/>
              <a:ext cx="2537711" cy="1650496"/>
            </a:xfrm>
            <a:prstGeom prst="rect">
              <a:avLst/>
            </a:prstGeom>
          </p:spPr>
        </p:pic>
        <p:pic>
          <p:nvPicPr>
            <p:cNvPr id="8" name="Picture 7" descr="A logo for a company&#10;&#10;AI-generated content may be incorrect.">
              <a:extLst>
                <a:ext uri="{FF2B5EF4-FFF2-40B4-BE49-F238E27FC236}">
                  <a16:creationId xmlns:a16="http://schemas.microsoft.com/office/drawing/2014/main" id="{70EF21F7-96F1-B650-815E-7CF427AB8EB5}"/>
                </a:ext>
              </a:extLst>
            </p:cNvPr>
            <p:cNvPicPr>
              <a:picLocks noChangeAspect="1"/>
            </p:cNvPicPr>
            <p:nvPr/>
          </p:nvPicPr>
          <p:blipFill>
            <a:blip r:embed="rId5"/>
            <a:srcRect l="2939" r="1796"/>
            <a:stretch/>
          </p:blipFill>
          <p:spPr>
            <a:xfrm>
              <a:off x="5786178" y="790401"/>
              <a:ext cx="2304789" cy="1257300"/>
            </a:xfrm>
            <a:prstGeom prst="rect">
              <a:avLst/>
            </a:prstGeom>
          </p:spPr>
        </p:pic>
      </p:grpSp>
    </p:spTree>
    <p:extLst>
      <p:ext uri="{BB962C8B-B14F-4D97-AF65-F5344CB8AC3E}">
        <p14:creationId xmlns:p14="http://schemas.microsoft.com/office/powerpoint/2010/main" val="791935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45"/>
        <p:cNvGrpSpPr/>
        <p:nvPr/>
      </p:nvGrpSpPr>
      <p:grpSpPr>
        <a:xfrm>
          <a:off x="0" y="0"/>
          <a:ext cx="0" cy="0"/>
          <a:chOff x="0" y="0"/>
          <a:chExt cx="0" cy="0"/>
        </a:xfrm>
      </p:grpSpPr>
      <p:sp>
        <p:nvSpPr>
          <p:cNvPr id="4747" name="Google Shape;4747;p411"/>
          <p:cNvSpPr txBox="1"/>
          <p:nvPr/>
        </p:nvSpPr>
        <p:spPr>
          <a:xfrm>
            <a:off x="1037493" y="9390185"/>
            <a:ext cx="9706707" cy="830936"/>
          </a:xfrm>
          <a:prstGeom prst="rect">
            <a:avLst/>
          </a:prstGeom>
          <a:noFill/>
          <a:ln>
            <a:noFill/>
          </a:ln>
        </p:spPr>
        <p:txBody>
          <a:bodyPr spcFirstLastPara="1" wrap="square" lIns="137138" tIns="68550" rIns="137138" bIns="68550" anchor="t" anchorCtr="0">
            <a:spAutoFit/>
          </a:bodyPr>
          <a:lstStyle/>
          <a:p>
            <a:r>
              <a:rPr lang="en-US" dirty="0">
                <a:solidFill>
                  <a:srgbClr val="3F3F3F"/>
                </a:solidFill>
                <a:latin typeface="Poppins"/>
                <a:ea typeface="Poppins"/>
                <a:cs typeface="Poppins"/>
                <a:sym typeface="Poppins"/>
              </a:rPr>
              <a:t> </a:t>
            </a:r>
            <a:endParaRPr sz="2700" dirty="0"/>
          </a:p>
          <a:p>
            <a:endParaRPr sz="2700" dirty="0">
              <a:solidFill>
                <a:schemeClr val="dk1"/>
              </a:solidFill>
              <a:latin typeface="Arial"/>
              <a:ea typeface="Arial"/>
              <a:cs typeface="Arial"/>
              <a:sym typeface="Arial"/>
            </a:endParaRPr>
          </a:p>
        </p:txBody>
      </p:sp>
      <p:sp>
        <p:nvSpPr>
          <p:cNvPr id="4748" name="Google Shape;4748;p411"/>
          <p:cNvSpPr txBox="1"/>
          <p:nvPr/>
        </p:nvSpPr>
        <p:spPr>
          <a:xfrm>
            <a:off x="896816" y="1283676"/>
            <a:ext cx="4994031" cy="1292601"/>
          </a:xfrm>
          <a:prstGeom prst="rect">
            <a:avLst/>
          </a:prstGeom>
          <a:noFill/>
          <a:ln>
            <a:noFill/>
          </a:ln>
        </p:spPr>
        <p:txBody>
          <a:bodyPr spcFirstLastPara="1" wrap="square" lIns="137138" tIns="68550" rIns="137138" bIns="68550" anchor="t" anchorCtr="0">
            <a:spAutoFit/>
          </a:bodyPr>
          <a:lstStyle/>
          <a:p>
            <a:r>
              <a:rPr lang="en-US" sz="4800" b="1">
                <a:solidFill>
                  <a:srgbClr val="FF0000"/>
                </a:solidFill>
                <a:latin typeface="Arial"/>
                <a:ea typeface="Arial"/>
                <a:cs typeface="Arial"/>
                <a:sym typeface="Arial"/>
              </a:rPr>
              <a:t>Risk Deterrence</a:t>
            </a:r>
            <a:endParaRPr sz="2700"/>
          </a:p>
          <a:p>
            <a:endParaRPr sz="2700">
              <a:solidFill>
                <a:schemeClr val="dk1"/>
              </a:solidFill>
              <a:latin typeface="Arial"/>
              <a:ea typeface="Arial"/>
              <a:cs typeface="Arial"/>
              <a:sym typeface="Arial"/>
            </a:endParaRPr>
          </a:p>
        </p:txBody>
      </p:sp>
      <p:sp>
        <p:nvSpPr>
          <p:cNvPr id="4749" name="Google Shape;4749;p411"/>
          <p:cNvSpPr txBox="1"/>
          <p:nvPr/>
        </p:nvSpPr>
        <p:spPr>
          <a:xfrm>
            <a:off x="1178171" y="3001113"/>
            <a:ext cx="7350368" cy="4293422"/>
          </a:xfrm>
          <a:prstGeom prst="rect">
            <a:avLst/>
          </a:prstGeom>
          <a:noFill/>
          <a:ln>
            <a:noFill/>
          </a:ln>
        </p:spPr>
        <p:txBody>
          <a:bodyPr spcFirstLastPara="1" wrap="square" lIns="137138" tIns="68550" rIns="137138" bIns="68550" anchor="t" anchorCtr="0">
            <a:spAutoFit/>
          </a:bodyPr>
          <a:lstStyle/>
          <a:p>
            <a:pPr>
              <a:lnSpc>
                <a:spcPct val="200000"/>
              </a:lnSpc>
            </a:pPr>
            <a:r>
              <a:rPr lang="en-US" sz="2700" b="1">
                <a:solidFill>
                  <a:schemeClr val="dk1"/>
                </a:solidFill>
                <a:latin typeface="Arial"/>
                <a:ea typeface="Arial"/>
                <a:cs typeface="Arial"/>
                <a:sym typeface="Arial"/>
              </a:rPr>
              <a:t>This strategy focuses on discouraging actions that might lead to risk. It can involve measures that make risky actions less attractive or more difficult to undertake.</a:t>
            </a:r>
            <a:endParaRPr sz="2700" b="1">
              <a:solidFill>
                <a:schemeClr val="dk1"/>
              </a:solidFill>
              <a:latin typeface="Arial"/>
              <a:ea typeface="Arial"/>
              <a:cs typeface="Arial"/>
              <a:sym typeface="Arial"/>
            </a:endParaRPr>
          </a:p>
        </p:txBody>
      </p:sp>
      <p:pic>
        <p:nvPicPr>
          <p:cNvPr id="4750" name="Google Shape;4750;p411"/>
          <p:cNvPicPr preferRelativeResize="0"/>
          <p:nvPr/>
        </p:nvPicPr>
        <p:blipFill rotWithShape="1">
          <a:blip r:embed="rId3">
            <a:alphaModFix/>
          </a:blip>
          <a:srcRect/>
          <a:stretch/>
        </p:blipFill>
        <p:spPr>
          <a:xfrm>
            <a:off x="9706709" y="2859719"/>
            <a:ext cx="7796583" cy="4191711"/>
          </a:xfrm>
          <a:prstGeom prst="rect">
            <a:avLst/>
          </a:prstGeom>
          <a:noFill/>
          <a:ln>
            <a:noFill/>
          </a:ln>
        </p:spPr>
      </p:pic>
      <p:grpSp>
        <p:nvGrpSpPr>
          <p:cNvPr id="6" name="Group 5">
            <a:extLst>
              <a:ext uri="{FF2B5EF4-FFF2-40B4-BE49-F238E27FC236}">
                <a16:creationId xmlns:a16="http://schemas.microsoft.com/office/drawing/2014/main" id="{8AE466D6-468C-842F-5696-94FAE4554659}"/>
              </a:ext>
            </a:extLst>
          </p:cNvPr>
          <p:cNvGrpSpPr/>
          <p:nvPr/>
        </p:nvGrpSpPr>
        <p:grpSpPr>
          <a:xfrm>
            <a:off x="12268200" y="114300"/>
            <a:ext cx="5892450" cy="1650496"/>
            <a:chOff x="5786178" y="596169"/>
            <a:chExt cx="5892450" cy="1650496"/>
          </a:xfrm>
        </p:grpSpPr>
        <p:pic>
          <p:nvPicPr>
            <p:cNvPr id="7" name="Picture 6" descr="A screenshot of a computer&#10;&#10;Description automatically generated">
              <a:extLst>
                <a:ext uri="{FF2B5EF4-FFF2-40B4-BE49-F238E27FC236}">
                  <a16:creationId xmlns:a16="http://schemas.microsoft.com/office/drawing/2014/main" id="{AC586622-7BF5-D481-DBEB-59127045546E}"/>
                </a:ext>
              </a:extLst>
            </p:cNvPr>
            <p:cNvPicPr>
              <a:picLocks noChangeAspect="1"/>
            </p:cNvPicPr>
            <p:nvPr/>
          </p:nvPicPr>
          <p:blipFill>
            <a:blip r:embed="rId4"/>
            <a:srcRect l="42484" t="2521" r="43651" b="81513"/>
            <a:stretch/>
          </p:blipFill>
          <p:spPr>
            <a:xfrm>
              <a:off x="9140917" y="596169"/>
              <a:ext cx="2537711" cy="1650496"/>
            </a:xfrm>
            <a:prstGeom prst="rect">
              <a:avLst/>
            </a:prstGeom>
          </p:spPr>
        </p:pic>
        <p:pic>
          <p:nvPicPr>
            <p:cNvPr id="8" name="Picture 7" descr="A logo for a company&#10;&#10;AI-generated content may be incorrect.">
              <a:extLst>
                <a:ext uri="{FF2B5EF4-FFF2-40B4-BE49-F238E27FC236}">
                  <a16:creationId xmlns:a16="http://schemas.microsoft.com/office/drawing/2014/main" id="{70EF21F7-96F1-B650-815E-7CF427AB8EB5}"/>
                </a:ext>
              </a:extLst>
            </p:cNvPr>
            <p:cNvPicPr>
              <a:picLocks noChangeAspect="1"/>
            </p:cNvPicPr>
            <p:nvPr/>
          </p:nvPicPr>
          <p:blipFill>
            <a:blip r:embed="rId5"/>
            <a:srcRect l="2939" r="1796"/>
            <a:stretch/>
          </p:blipFill>
          <p:spPr>
            <a:xfrm>
              <a:off x="5786178" y="790401"/>
              <a:ext cx="2304789" cy="1257300"/>
            </a:xfrm>
            <a:prstGeom prst="rect">
              <a:avLst/>
            </a:prstGeom>
          </p:spPr>
        </p:pic>
      </p:grpSp>
    </p:spTree>
    <p:extLst>
      <p:ext uri="{BB962C8B-B14F-4D97-AF65-F5344CB8AC3E}">
        <p14:creationId xmlns:p14="http://schemas.microsoft.com/office/powerpoint/2010/main" val="37596872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54"/>
        <p:cNvGrpSpPr/>
        <p:nvPr/>
      </p:nvGrpSpPr>
      <p:grpSpPr>
        <a:xfrm>
          <a:off x="0" y="0"/>
          <a:ext cx="0" cy="0"/>
          <a:chOff x="0" y="0"/>
          <a:chExt cx="0" cy="0"/>
        </a:xfrm>
      </p:grpSpPr>
      <p:sp>
        <p:nvSpPr>
          <p:cNvPr id="4756" name="Google Shape;4756;p412"/>
          <p:cNvSpPr txBox="1"/>
          <p:nvPr/>
        </p:nvSpPr>
        <p:spPr>
          <a:xfrm>
            <a:off x="703385" y="9456003"/>
            <a:ext cx="10445262" cy="830936"/>
          </a:xfrm>
          <a:prstGeom prst="rect">
            <a:avLst/>
          </a:prstGeom>
          <a:noFill/>
          <a:ln>
            <a:noFill/>
          </a:ln>
        </p:spPr>
        <p:txBody>
          <a:bodyPr spcFirstLastPara="1" wrap="square" lIns="137138" tIns="68550" rIns="137138" bIns="68550" anchor="t" anchorCtr="0">
            <a:spAutoFit/>
          </a:bodyPr>
          <a:lstStyle/>
          <a:p>
            <a:r>
              <a:rPr lang="en-US" dirty="0">
                <a:solidFill>
                  <a:srgbClr val="3F3F3F"/>
                </a:solidFill>
                <a:latin typeface="Poppins"/>
                <a:ea typeface="Poppins"/>
                <a:cs typeface="Poppins"/>
                <a:sym typeface="Poppins"/>
              </a:rPr>
              <a:t> </a:t>
            </a:r>
            <a:endParaRPr sz="2700" dirty="0"/>
          </a:p>
          <a:p>
            <a:endParaRPr sz="2700" dirty="0">
              <a:solidFill>
                <a:schemeClr val="dk1"/>
              </a:solidFill>
              <a:latin typeface="Arial"/>
              <a:ea typeface="Arial"/>
              <a:cs typeface="Arial"/>
              <a:sym typeface="Arial"/>
            </a:endParaRPr>
          </a:p>
        </p:txBody>
      </p:sp>
      <p:sp>
        <p:nvSpPr>
          <p:cNvPr id="4757" name="Google Shape;4757;p412"/>
          <p:cNvSpPr txBox="1"/>
          <p:nvPr/>
        </p:nvSpPr>
        <p:spPr>
          <a:xfrm>
            <a:off x="879232" y="1195754"/>
            <a:ext cx="7297616" cy="1292601"/>
          </a:xfrm>
          <a:prstGeom prst="rect">
            <a:avLst/>
          </a:prstGeom>
          <a:noFill/>
          <a:ln>
            <a:noFill/>
          </a:ln>
        </p:spPr>
        <p:txBody>
          <a:bodyPr spcFirstLastPara="1" wrap="square" lIns="137138" tIns="68550" rIns="137138" bIns="68550" anchor="t" anchorCtr="0">
            <a:spAutoFit/>
          </a:bodyPr>
          <a:lstStyle/>
          <a:p>
            <a:r>
              <a:rPr lang="en-US" sz="4800" b="1">
                <a:solidFill>
                  <a:srgbClr val="FF0000"/>
                </a:solidFill>
                <a:latin typeface="Arial"/>
                <a:ea typeface="Arial"/>
                <a:cs typeface="Arial"/>
                <a:sym typeface="Arial"/>
              </a:rPr>
              <a:t>Risk Avoidance</a:t>
            </a:r>
            <a:endParaRPr sz="2700"/>
          </a:p>
          <a:p>
            <a:endParaRPr sz="2700">
              <a:solidFill>
                <a:schemeClr val="dk1"/>
              </a:solidFill>
              <a:latin typeface="Arial"/>
              <a:ea typeface="Arial"/>
              <a:cs typeface="Arial"/>
              <a:sym typeface="Arial"/>
            </a:endParaRPr>
          </a:p>
        </p:txBody>
      </p:sp>
      <p:sp>
        <p:nvSpPr>
          <p:cNvPr id="4758" name="Google Shape;4758;p412"/>
          <p:cNvSpPr txBox="1"/>
          <p:nvPr/>
        </p:nvSpPr>
        <p:spPr>
          <a:xfrm>
            <a:off x="1354018" y="3326337"/>
            <a:ext cx="6822830" cy="4293422"/>
          </a:xfrm>
          <a:prstGeom prst="rect">
            <a:avLst/>
          </a:prstGeom>
          <a:noFill/>
          <a:ln>
            <a:noFill/>
          </a:ln>
        </p:spPr>
        <p:txBody>
          <a:bodyPr spcFirstLastPara="1" wrap="square" lIns="137138" tIns="68550" rIns="137138" bIns="68550" anchor="t" anchorCtr="0">
            <a:spAutoFit/>
          </a:bodyPr>
          <a:lstStyle/>
          <a:p>
            <a:pPr>
              <a:lnSpc>
                <a:spcPct val="200000"/>
              </a:lnSpc>
            </a:pPr>
            <a:r>
              <a:rPr lang="en-US" sz="2700" b="1">
                <a:solidFill>
                  <a:schemeClr val="dk1"/>
                </a:solidFill>
                <a:latin typeface="Arial"/>
                <a:ea typeface="Arial"/>
                <a:cs typeface="Arial"/>
                <a:sym typeface="Arial"/>
              </a:rPr>
              <a:t>This involves altering plans to eliminate a risk or choosing not to engage in activities that are considered too risky. Essentially, it's about not taking the risk at all.</a:t>
            </a:r>
            <a:endParaRPr sz="2700" b="1">
              <a:solidFill>
                <a:schemeClr val="dk1"/>
              </a:solidFill>
              <a:latin typeface="Arial"/>
              <a:ea typeface="Arial"/>
              <a:cs typeface="Arial"/>
              <a:sym typeface="Arial"/>
            </a:endParaRPr>
          </a:p>
        </p:txBody>
      </p:sp>
      <p:pic>
        <p:nvPicPr>
          <p:cNvPr id="4759" name="Google Shape;4759;p412"/>
          <p:cNvPicPr preferRelativeResize="0"/>
          <p:nvPr/>
        </p:nvPicPr>
        <p:blipFill rotWithShape="1">
          <a:blip r:embed="rId3">
            <a:alphaModFix/>
          </a:blip>
          <a:srcRect/>
          <a:stretch/>
        </p:blipFill>
        <p:spPr>
          <a:xfrm>
            <a:off x="10955208" y="2017182"/>
            <a:ext cx="5978775" cy="5968941"/>
          </a:xfrm>
          <a:prstGeom prst="rect">
            <a:avLst/>
          </a:prstGeom>
          <a:noFill/>
          <a:ln>
            <a:noFill/>
          </a:ln>
        </p:spPr>
      </p:pic>
      <p:grpSp>
        <p:nvGrpSpPr>
          <p:cNvPr id="6" name="Group 5">
            <a:extLst>
              <a:ext uri="{FF2B5EF4-FFF2-40B4-BE49-F238E27FC236}">
                <a16:creationId xmlns:a16="http://schemas.microsoft.com/office/drawing/2014/main" id="{8AE466D6-468C-842F-5696-94FAE4554659}"/>
              </a:ext>
            </a:extLst>
          </p:cNvPr>
          <p:cNvGrpSpPr/>
          <p:nvPr/>
        </p:nvGrpSpPr>
        <p:grpSpPr>
          <a:xfrm>
            <a:off x="12268200" y="114300"/>
            <a:ext cx="5892450" cy="1650496"/>
            <a:chOff x="5786178" y="596169"/>
            <a:chExt cx="5892450" cy="1650496"/>
          </a:xfrm>
        </p:grpSpPr>
        <p:pic>
          <p:nvPicPr>
            <p:cNvPr id="7" name="Picture 6" descr="A screenshot of a computer&#10;&#10;Description automatically generated">
              <a:extLst>
                <a:ext uri="{FF2B5EF4-FFF2-40B4-BE49-F238E27FC236}">
                  <a16:creationId xmlns:a16="http://schemas.microsoft.com/office/drawing/2014/main" id="{AC586622-7BF5-D481-DBEB-59127045546E}"/>
                </a:ext>
              </a:extLst>
            </p:cNvPr>
            <p:cNvPicPr>
              <a:picLocks noChangeAspect="1"/>
            </p:cNvPicPr>
            <p:nvPr/>
          </p:nvPicPr>
          <p:blipFill>
            <a:blip r:embed="rId4"/>
            <a:srcRect l="42484" t="2521" r="43651" b="81513"/>
            <a:stretch/>
          </p:blipFill>
          <p:spPr>
            <a:xfrm>
              <a:off x="9140917" y="596169"/>
              <a:ext cx="2537711" cy="1650496"/>
            </a:xfrm>
            <a:prstGeom prst="rect">
              <a:avLst/>
            </a:prstGeom>
          </p:spPr>
        </p:pic>
        <p:pic>
          <p:nvPicPr>
            <p:cNvPr id="8" name="Picture 7" descr="A logo for a company&#10;&#10;AI-generated content may be incorrect.">
              <a:extLst>
                <a:ext uri="{FF2B5EF4-FFF2-40B4-BE49-F238E27FC236}">
                  <a16:creationId xmlns:a16="http://schemas.microsoft.com/office/drawing/2014/main" id="{70EF21F7-96F1-B650-815E-7CF427AB8EB5}"/>
                </a:ext>
              </a:extLst>
            </p:cNvPr>
            <p:cNvPicPr>
              <a:picLocks noChangeAspect="1"/>
            </p:cNvPicPr>
            <p:nvPr/>
          </p:nvPicPr>
          <p:blipFill>
            <a:blip r:embed="rId5"/>
            <a:srcRect l="2939" r="1796"/>
            <a:stretch/>
          </p:blipFill>
          <p:spPr>
            <a:xfrm>
              <a:off x="5786178" y="790401"/>
              <a:ext cx="2304789" cy="1257300"/>
            </a:xfrm>
            <a:prstGeom prst="rect">
              <a:avLst/>
            </a:prstGeom>
          </p:spPr>
        </p:pic>
      </p:grpSp>
    </p:spTree>
    <p:extLst>
      <p:ext uri="{BB962C8B-B14F-4D97-AF65-F5344CB8AC3E}">
        <p14:creationId xmlns:p14="http://schemas.microsoft.com/office/powerpoint/2010/main" val="8848017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63"/>
        <p:cNvGrpSpPr/>
        <p:nvPr/>
      </p:nvGrpSpPr>
      <p:grpSpPr>
        <a:xfrm>
          <a:off x="0" y="0"/>
          <a:ext cx="0" cy="0"/>
          <a:chOff x="0" y="0"/>
          <a:chExt cx="0" cy="0"/>
        </a:xfrm>
      </p:grpSpPr>
      <p:sp>
        <p:nvSpPr>
          <p:cNvPr id="4765" name="Google Shape;4765;p413"/>
          <p:cNvSpPr txBox="1"/>
          <p:nvPr/>
        </p:nvSpPr>
        <p:spPr>
          <a:xfrm>
            <a:off x="720968" y="9456003"/>
            <a:ext cx="10726616" cy="830936"/>
          </a:xfrm>
          <a:prstGeom prst="rect">
            <a:avLst/>
          </a:prstGeom>
          <a:noFill/>
          <a:ln>
            <a:noFill/>
          </a:ln>
        </p:spPr>
        <p:txBody>
          <a:bodyPr spcFirstLastPara="1" wrap="square" lIns="137138" tIns="68550" rIns="137138" bIns="68550" anchor="t" anchorCtr="0">
            <a:spAutoFit/>
          </a:bodyPr>
          <a:lstStyle/>
          <a:p>
            <a:r>
              <a:rPr lang="en-US" dirty="0">
                <a:solidFill>
                  <a:srgbClr val="3F3F3F"/>
                </a:solidFill>
                <a:latin typeface="Poppins"/>
                <a:ea typeface="Poppins"/>
                <a:cs typeface="Poppins"/>
                <a:sym typeface="Poppins"/>
              </a:rPr>
              <a:t> </a:t>
            </a:r>
            <a:endParaRPr sz="2700" dirty="0"/>
          </a:p>
          <a:p>
            <a:endParaRPr sz="2700" dirty="0">
              <a:solidFill>
                <a:schemeClr val="dk1"/>
              </a:solidFill>
              <a:latin typeface="Arial"/>
              <a:ea typeface="Arial"/>
              <a:cs typeface="Arial"/>
              <a:sym typeface="Arial"/>
            </a:endParaRPr>
          </a:p>
        </p:txBody>
      </p:sp>
      <p:sp>
        <p:nvSpPr>
          <p:cNvPr id="4766" name="Google Shape;4766;p413"/>
          <p:cNvSpPr txBox="1"/>
          <p:nvPr/>
        </p:nvSpPr>
        <p:spPr>
          <a:xfrm>
            <a:off x="896816" y="1283676"/>
            <a:ext cx="5468816" cy="2031265"/>
          </a:xfrm>
          <a:prstGeom prst="rect">
            <a:avLst/>
          </a:prstGeom>
          <a:noFill/>
          <a:ln>
            <a:noFill/>
          </a:ln>
        </p:spPr>
        <p:txBody>
          <a:bodyPr spcFirstLastPara="1" wrap="square" lIns="137138" tIns="68550" rIns="137138" bIns="68550" anchor="t" anchorCtr="0">
            <a:spAutoFit/>
          </a:bodyPr>
          <a:lstStyle/>
          <a:p>
            <a:r>
              <a:rPr lang="en-US" sz="4800" b="1">
                <a:solidFill>
                  <a:srgbClr val="FF0000"/>
                </a:solidFill>
                <a:latin typeface="Arial"/>
                <a:ea typeface="Arial"/>
                <a:cs typeface="Arial"/>
                <a:sym typeface="Arial"/>
              </a:rPr>
              <a:t>Risk Transference</a:t>
            </a:r>
            <a:endParaRPr sz="2700"/>
          </a:p>
          <a:p>
            <a:endParaRPr sz="2700">
              <a:solidFill>
                <a:schemeClr val="dk1"/>
              </a:solidFill>
              <a:latin typeface="Arial"/>
              <a:ea typeface="Arial"/>
              <a:cs typeface="Arial"/>
              <a:sym typeface="Arial"/>
            </a:endParaRPr>
          </a:p>
        </p:txBody>
      </p:sp>
      <p:pic>
        <p:nvPicPr>
          <p:cNvPr id="4767" name="Google Shape;4767;p413"/>
          <p:cNvPicPr preferRelativeResize="0"/>
          <p:nvPr/>
        </p:nvPicPr>
        <p:blipFill rotWithShape="1">
          <a:blip r:embed="rId3">
            <a:alphaModFix/>
          </a:blip>
          <a:srcRect l="7516" r="6501"/>
          <a:stretch/>
        </p:blipFill>
        <p:spPr>
          <a:xfrm>
            <a:off x="10234251" y="1379540"/>
            <a:ext cx="7438293" cy="6876884"/>
          </a:xfrm>
          <a:prstGeom prst="rect">
            <a:avLst/>
          </a:prstGeom>
          <a:noFill/>
          <a:ln>
            <a:noFill/>
          </a:ln>
        </p:spPr>
      </p:pic>
      <p:sp>
        <p:nvSpPr>
          <p:cNvPr id="4768" name="Google Shape;4768;p413"/>
          <p:cNvSpPr txBox="1"/>
          <p:nvPr/>
        </p:nvSpPr>
        <p:spPr>
          <a:xfrm>
            <a:off x="1178167" y="3608012"/>
            <a:ext cx="6875585" cy="3462426"/>
          </a:xfrm>
          <a:prstGeom prst="rect">
            <a:avLst/>
          </a:prstGeom>
          <a:noFill/>
          <a:ln>
            <a:noFill/>
          </a:ln>
        </p:spPr>
        <p:txBody>
          <a:bodyPr spcFirstLastPara="1" wrap="square" lIns="137138" tIns="68550" rIns="137138" bIns="68550" anchor="t" anchorCtr="0">
            <a:spAutoFit/>
          </a:bodyPr>
          <a:lstStyle/>
          <a:p>
            <a:pPr>
              <a:lnSpc>
                <a:spcPct val="200000"/>
              </a:lnSpc>
            </a:pPr>
            <a:r>
              <a:rPr lang="en-US" sz="2700" b="1">
                <a:solidFill>
                  <a:schemeClr val="dk1"/>
                </a:solidFill>
                <a:latin typeface="Arial"/>
                <a:ea typeface="Arial"/>
                <a:cs typeface="Arial"/>
                <a:sym typeface="Arial"/>
              </a:rPr>
              <a:t>This strategy involves shifting the risk to another party. Common methods include outsourcing, purchasing insurance, or entering into partnerships.</a:t>
            </a:r>
            <a:endParaRPr sz="2700" b="1">
              <a:solidFill>
                <a:schemeClr val="dk1"/>
              </a:solidFill>
              <a:latin typeface="Arial"/>
              <a:ea typeface="Arial"/>
              <a:cs typeface="Arial"/>
              <a:sym typeface="Arial"/>
            </a:endParaRPr>
          </a:p>
        </p:txBody>
      </p:sp>
      <p:grpSp>
        <p:nvGrpSpPr>
          <p:cNvPr id="6" name="Group 5">
            <a:extLst>
              <a:ext uri="{FF2B5EF4-FFF2-40B4-BE49-F238E27FC236}">
                <a16:creationId xmlns:a16="http://schemas.microsoft.com/office/drawing/2014/main" id="{8AE466D6-468C-842F-5696-94FAE4554659}"/>
              </a:ext>
            </a:extLst>
          </p:cNvPr>
          <p:cNvGrpSpPr/>
          <p:nvPr/>
        </p:nvGrpSpPr>
        <p:grpSpPr>
          <a:xfrm>
            <a:off x="12268200" y="114300"/>
            <a:ext cx="5892450" cy="1650496"/>
            <a:chOff x="5786178" y="596169"/>
            <a:chExt cx="5892450" cy="1650496"/>
          </a:xfrm>
        </p:grpSpPr>
        <p:pic>
          <p:nvPicPr>
            <p:cNvPr id="7" name="Picture 6" descr="A screenshot of a computer&#10;&#10;Description automatically generated">
              <a:extLst>
                <a:ext uri="{FF2B5EF4-FFF2-40B4-BE49-F238E27FC236}">
                  <a16:creationId xmlns:a16="http://schemas.microsoft.com/office/drawing/2014/main" id="{AC586622-7BF5-D481-DBEB-59127045546E}"/>
                </a:ext>
              </a:extLst>
            </p:cNvPr>
            <p:cNvPicPr>
              <a:picLocks noChangeAspect="1"/>
            </p:cNvPicPr>
            <p:nvPr/>
          </p:nvPicPr>
          <p:blipFill>
            <a:blip r:embed="rId4"/>
            <a:srcRect l="42484" t="2521" r="43651" b="81513"/>
            <a:stretch/>
          </p:blipFill>
          <p:spPr>
            <a:xfrm>
              <a:off x="9140917" y="596169"/>
              <a:ext cx="2537711" cy="1650496"/>
            </a:xfrm>
            <a:prstGeom prst="rect">
              <a:avLst/>
            </a:prstGeom>
          </p:spPr>
        </p:pic>
        <p:pic>
          <p:nvPicPr>
            <p:cNvPr id="8" name="Picture 7" descr="A logo for a company&#10;&#10;AI-generated content may be incorrect.">
              <a:extLst>
                <a:ext uri="{FF2B5EF4-FFF2-40B4-BE49-F238E27FC236}">
                  <a16:creationId xmlns:a16="http://schemas.microsoft.com/office/drawing/2014/main" id="{70EF21F7-96F1-B650-815E-7CF427AB8EB5}"/>
                </a:ext>
              </a:extLst>
            </p:cNvPr>
            <p:cNvPicPr>
              <a:picLocks noChangeAspect="1"/>
            </p:cNvPicPr>
            <p:nvPr/>
          </p:nvPicPr>
          <p:blipFill>
            <a:blip r:embed="rId5"/>
            <a:srcRect l="2939" r="1796"/>
            <a:stretch/>
          </p:blipFill>
          <p:spPr>
            <a:xfrm>
              <a:off x="5786178" y="790401"/>
              <a:ext cx="2304789" cy="1257300"/>
            </a:xfrm>
            <a:prstGeom prst="rect">
              <a:avLst/>
            </a:prstGeom>
          </p:spPr>
        </p:pic>
      </p:grpSp>
    </p:spTree>
    <p:extLst>
      <p:ext uri="{BB962C8B-B14F-4D97-AF65-F5344CB8AC3E}">
        <p14:creationId xmlns:p14="http://schemas.microsoft.com/office/powerpoint/2010/main" val="3301458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ED79F-EF08-CD85-FA9D-5FE580AF9D12}"/>
            </a:ext>
          </a:extLst>
        </p:cNvPr>
        <p:cNvGrpSpPr/>
        <p:nvPr/>
      </p:nvGrpSpPr>
      <p:grpSpPr>
        <a:xfrm>
          <a:off x="0" y="0"/>
          <a:ext cx="0" cy="0"/>
          <a:chOff x="0" y="0"/>
          <a:chExt cx="0" cy="0"/>
        </a:xfrm>
      </p:grpSpPr>
      <p:pic>
        <p:nvPicPr>
          <p:cNvPr id="2" name="Picture 2" descr="Application Security A Cybersecurity Component Training Ppt Image Content Ready">
            <a:extLst>
              <a:ext uri="{FF2B5EF4-FFF2-40B4-BE49-F238E27FC236}">
                <a16:creationId xmlns:a16="http://schemas.microsoft.com/office/drawing/2014/main" id="{E4015A0F-AA26-664A-3481-D40757DAC6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7931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72"/>
        <p:cNvGrpSpPr/>
        <p:nvPr/>
      </p:nvGrpSpPr>
      <p:grpSpPr>
        <a:xfrm>
          <a:off x="0" y="0"/>
          <a:ext cx="0" cy="0"/>
          <a:chOff x="0" y="0"/>
          <a:chExt cx="0" cy="0"/>
        </a:xfrm>
      </p:grpSpPr>
      <p:sp>
        <p:nvSpPr>
          <p:cNvPr id="4774" name="Google Shape;4774;p414"/>
          <p:cNvSpPr txBox="1"/>
          <p:nvPr/>
        </p:nvSpPr>
        <p:spPr>
          <a:xfrm>
            <a:off x="984738" y="9456003"/>
            <a:ext cx="11007969" cy="830936"/>
          </a:xfrm>
          <a:prstGeom prst="rect">
            <a:avLst/>
          </a:prstGeom>
          <a:noFill/>
          <a:ln>
            <a:noFill/>
          </a:ln>
        </p:spPr>
        <p:txBody>
          <a:bodyPr spcFirstLastPara="1" wrap="square" lIns="137138" tIns="68550" rIns="137138" bIns="68550" anchor="t" anchorCtr="0">
            <a:spAutoFit/>
          </a:bodyPr>
          <a:lstStyle/>
          <a:p>
            <a:r>
              <a:rPr lang="en-US" dirty="0">
                <a:solidFill>
                  <a:srgbClr val="3F3F3F"/>
                </a:solidFill>
                <a:latin typeface="Poppins"/>
                <a:ea typeface="Poppins"/>
                <a:cs typeface="Poppins"/>
                <a:sym typeface="Poppins"/>
              </a:rPr>
              <a:t> </a:t>
            </a:r>
            <a:endParaRPr sz="2700" dirty="0"/>
          </a:p>
          <a:p>
            <a:endParaRPr sz="2700" dirty="0">
              <a:solidFill>
                <a:schemeClr val="dk1"/>
              </a:solidFill>
              <a:latin typeface="Arial"/>
              <a:ea typeface="Arial"/>
              <a:cs typeface="Arial"/>
              <a:sym typeface="Arial"/>
            </a:endParaRPr>
          </a:p>
        </p:txBody>
      </p:sp>
      <p:sp>
        <p:nvSpPr>
          <p:cNvPr id="4775" name="Google Shape;4775;p414"/>
          <p:cNvSpPr txBox="1"/>
          <p:nvPr/>
        </p:nvSpPr>
        <p:spPr>
          <a:xfrm>
            <a:off x="844061" y="1283678"/>
            <a:ext cx="5644662" cy="1292601"/>
          </a:xfrm>
          <a:prstGeom prst="rect">
            <a:avLst/>
          </a:prstGeom>
          <a:noFill/>
          <a:ln>
            <a:noFill/>
          </a:ln>
        </p:spPr>
        <p:txBody>
          <a:bodyPr spcFirstLastPara="1" wrap="square" lIns="137138" tIns="68550" rIns="137138" bIns="68550" anchor="t" anchorCtr="0">
            <a:spAutoFit/>
          </a:bodyPr>
          <a:lstStyle/>
          <a:p>
            <a:r>
              <a:rPr lang="en-US" sz="4800" b="1">
                <a:solidFill>
                  <a:srgbClr val="FF0000"/>
                </a:solidFill>
                <a:latin typeface="Arial"/>
                <a:ea typeface="Arial"/>
                <a:cs typeface="Arial"/>
                <a:sym typeface="Arial"/>
              </a:rPr>
              <a:t>Risk Acceptance</a:t>
            </a:r>
            <a:endParaRPr sz="2700"/>
          </a:p>
          <a:p>
            <a:endParaRPr sz="2700">
              <a:solidFill>
                <a:schemeClr val="dk1"/>
              </a:solidFill>
              <a:latin typeface="Arial"/>
              <a:ea typeface="Arial"/>
              <a:cs typeface="Arial"/>
              <a:sym typeface="Arial"/>
            </a:endParaRPr>
          </a:p>
        </p:txBody>
      </p:sp>
      <p:pic>
        <p:nvPicPr>
          <p:cNvPr id="4776" name="Google Shape;4776;p414"/>
          <p:cNvPicPr preferRelativeResize="0"/>
          <p:nvPr/>
        </p:nvPicPr>
        <p:blipFill rotWithShape="1">
          <a:blip r:embed="rId3">
            <a:alphaModFix/>
          </a:blip>
          <a:srcRect/>
          <a:stretch/>
        </p:blipFill>
        <p:spPr>
          <a:xfrm>
            <a:off x="8774004" y="2294522"/>
            <a:ext cx="8477223" cy="5660627"/>
          </a:xfrm>
          <a:prstGeom prst="rect">
            <a:avLst/>
          </a:prstGeom>
          <a:noFill/>
          <a:ln>
            <a:noFill/>
          </a:ln>
        </p:spPr>
      </p:pic>
      <p:sp>
        <p:nvSpPr>
          <p:cNvPr id="4777" name="Google Shape;4777;p414"/>
          <p:cNvSpPr txBox="1"/>
          <p:nvPr/>
        </p:nvSpPr>
        <p:spPr>
          <a:xfrm>
            <a:off x="896814" y="3145463"/>
            <a:ext cx="6787662" cy="4501172"/>
          </a:xfrm>
          <a:prstGeom prst="rect">
            <a:avLst/>
          </a:prstGeom>
          <a:noFill/>
          <a:ln>
            <a:noFill/>
          </a:ln>
        </p:spPr>
        <p:txBody>
          <a:bodyPr spcFirstLastPara="1" wrap="square" lIns="137138" tIns="68550" rIns="137138" bIns="68550" anchor="t" anchorCtr="0">
            <a:spAutoFit/>
          </a:bodyPr>
          <a:lstStyle/>
          <a:p>
            <a:pPr>
              <a:lnSpc>
                <a:spcPct val="150000"/>
              </a:lnSpc>
            </a:pPr>
            <a:r>
              <a:rPr lang="en-US" sz="2700" b="1">
                <a:solidFill>
                  <a:schemeClr val="dk1"/>
                </a:solidFill>
                <a:latin typeface="Arial"/>
                <a:ea typeface="Arial"/>
                <a:cs typeface="Arial"/>
                <a:sym typeface="Arial"/>
              </a:rPr>
              <a:t>Sometimes, the best strategy is to accept the risk when the cost of mitigating it is greater than the risk itself. This approach involves recognizing the risk and choosing to proceed with the understanding that the potential impact is manageable.</a:t>
            </a:r>
            <a:endParaRPr sz="2700" b="1">
              <a:solidFill>
                <a:schemeClr val="dk1"/>
              </a:solidFill>
              <a:latin typeface="Arial"/>
              <a:ea typeface="Arial"/>
              <a:cs typeface="Arial"/>
              <a:sym typeface="Arial"/>
            </a:endParaRPr>
          </a:p>
        </p:txBody>
      </p:sp>
      <p:grpSp>
        <p:nvGrpSpPr>
          <p:cNvPr id="6" name="Group 5">
            <a:extLst>
              <a:ext uri="{FF2B5EF4-FFF2-40B4-BE49-F238E27FC236}">
                <a16:creationId xmlns:a16="http://schemas.microsoft.com/office/drawing/2014/main" id="{8AE466D6-468C-842F-5696-94FAE4554659}"/>
              </a:ext>
            </a:extLst>
          </p:cNvPr>
          <p:cNvGrpSpPr/>
          <p:nvPr/>
        </p:nvGrpSpPr>
        <p:grpSpPr>
          <a:xfrm>
            <a:off x="12268200" y="114300"/>
            <a:ext cx="5892450" cy="1650496"/>
            <a:chOff x="5786178" y="596169"/>
            <a:chExt cx="5892450" cy="1650496"/>
          </a:xfrm>
        </p:grpSpPr>
        <p:pic>
          <p:nvPicPr>
            <p:cNvPr id="7" name="Picture 6" descr="A screenshot of a computer&#10;&#10;Description automatically generated">
              <a:extLst>
                <a:ext uri="{FF2B5EF4-FFF2-40B4-BE49-F238E27FC236}">
                  <a16:creationId xmlns:a16="http://schemas.microsoft.com/office/drawing/2014/main" id="{AC586622-7BF5-D481-DBEB-59127045546E}"/>
                </a:ext>
              </a:extLst>
            </p:cNvPr>
            <p:cNvPicPr>
              <a:picLocks noChangeAspect="1"/>
            </p:cNvPicPr>
            <p:nvPr/>
          </p:nvPicPr>
          <p:blipFill>
            <a:blip r:embed="rId4"/>
            <a:srcRect l="42484" t="2521" r="43651" b="81513"/>
            <a:stretch/>
          </p:blipFill>
          <p:spPr>
            <a:xfrm>
              <a:off x="9140917" y="596169"/>
              <a:ext cx="2537711" cy="1650496"/>
            </a:xfrm>
            <a:prstGeom prst="rect">
              <a:avLst/>
            </a:prstGeom>
          </p:spPr>
        </p:pic>
        <p:pic>
          <p:nvPicPr>
            <p:cNvPr id="8" name="Picture 7" descr="A logo for a company&#10;&#10;AI-generated content may be incorrect.">
              <a:extLst>
                <a:ext uri="{FF2B5EF4-FFF2-40B4-BE49-F238E27FC236}">
                  <a16:creationId xmlns:a16="http://schemas.microsoft.com/office/drawing/2014/main" id="{70EF21F7-96F1-B650-815E-7CF427AB8EB5}"/>
                </a:ext>
              </a:extLst>
            </p:cNvPr>
            <p:cNvPicPr>
              <a:picLocks noChangeAspect="1"/>
            </p:cNvPicPr>
            <p:nvPr/>
          </p:nvPicPr>
          <p:blipFill>
            <a:blip r:embed="rId5"/>
            <a:srcRect l="2939" r="1796"/>
            <a:stretch/>
          </p:blipFill>
          <p:spPr>
            <a:xfrm>
              <a:off x="5786178" y="790401"/>
              <a:ext cx="2304789" cy="1257300"/>
            </a:xfrm>
            <a:prstGeom prst="rect">
              <a:avLst/>
            </a:prstGeom>
          </p:spPr>
        </p:pic>
      </p:grpSp>
    </p:spTree>
    <p:extLst>
      <p:ext uri="{BB962C8B-B14F-4D97-AF65-F5344CB8AC3E}">
        <p14:creationId xmlns:p14="http://schemas.microsoft.com/office/powerpoint/2010/main" val="39313937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99"/>
        <p:cNvGrpSpPr/>
        <p:nvPr/>
      </p:nvGrpSpPr>
      <p:grpSpPr>
        <a:xfrm>
          <a:off x="0" y="0"/>
          <a:ext cx="0" cy="0"/>
          <a:chOff x="0" y="0"/>
          <a:chExt cx="0" cy="0"/>
        </a:xfrm>
      </p:grpSpPr>
      <p:sp>
        <p:nvSpPr>
          <p:cNvPr id="4801" name="Google Shape;4801;p417"/>
          <p:cNvSpPr txBox="1"/>
          <p:nvPr/>
        </p:nvSpPr>
        <p:spPr>
          <a:xfrm>
            <a:off x="720970" y="9497705"/>
            <a:ext cx="9777047" cy="830936"/>
          </a:xfrm>
          <a:prstGeom prst="rect">
            <a:avLst/>
          </a:prstGeom>
          <a:noFill/>
          <a:ln>
            <a:noFill/>
          </a:ln>
        </p:spPr>
        <p:txBody>
          <a:bodyPr spcFirstLastPara="1" wrap="square" lIns="137138" tIns="68550" rIns="137138" bIns="68550" anchor="t" anchorCtr="0">
            <a:spAutoFit/>
          </a:bodyPr>
          <a:lstStyle/>
          <a:p>
            <a:r>
              <a:rPr lang="en-US" dirty="0">
                <a:solidFill>
                  <a:srgbClr val="3F3F3F"/>
                </a:solidFill>
                <a:latin typeface="Poppins"/>
                <a:ea typeface="Poppins"/>
                <a:cs typeface="Poppins"/>
                <a:sym typeface="Poppins"/>
              </a:rPr>
              <a:t> </a:t>
            </a:r>
            <a:endParaRPr sz="2700" dirty="0"/>
          </a:p>
          <a:p>
            <a:endParaRPr sz="2700" dirty="0">
              <a:solidFill>
                <a:schemeClr val="dk1"/>
              </a:solidFill>
              <a:latin typeface="Arial"/>
              <a:ea typeface="Arial"/>
              <a:cs typeface="Arial"/>
              <a:sym typeface="Arial"/>
            </a:endParaRPr>
          </a:p>
        </p:txBody>
      </p:sp>
      <p:sp>
        <p:nvSpPr>
          <p:cNvPr id="4802" name="Google Shape;4802;p417"/>
          <p:cNvSpPr txBox="1"/>
          <p:nvPr/>
        </p:nvSpPr>
        <p:spPr>
          <a:xfrm>
            <a:off x="1019909" y="1371600"/>
            <a:ext cx="4325816" cy="1292601"/>
          </a:xfrm>
          <a:prstGeom prst="rect">
            <a:avLst/>
          </a:prstGeom>
          <a:noFill/>
          <a:ln>
            <a:noFill/>
          </a:ln>
        </p:spPr>
        <p:txBody>
          <a:bodyPr spcFirstLastPara="1" wrap="square" lIns="137138" tIns="68550" rIns="137138" bIns="68550" anchor="t" anchorCtr="0">
            <a:spAutoFit/>
          </a:bodyPr>
          <a:lstStyle/>
          <a:p>
            <a:r>
              <a:rPr lang="en-US" sz="4800" b="1">
                <a:solidFill>
                  <a:srgbClr val="FF0000"/>
                </a:solidFill>
                <a:latin typeface="Arial"/>
                <a:ea typeface="Arial"/>
                <a:cs typeface="Arial"/>
                <a:sym typeface="Arial"/>
              </a:rPr>
              <a:t>Residual Risk</a:t>
            </a:r>
            <a:endParaRPr sz="2700"/>
          </a:p>
          <a:p>
            <a:endParaRPr sz="2700">
              <a:solidFill>
                <a:schemeClr val="dk1"/>
              </a:solidFill>
              <a:latin typeface="Arial"/>
              <a:ea typeface="Arial"/>
              <a:cs typeface="Arial"/>
              <a:sym typeface="Arial"/>
            </a:endParaRPr>
          </a:p>
        </p:txBody>
      </p:sp>
      <p:sp>
        <p:nvSpPr>
          <p:cNvPr id="4803" name="Google Shape;4803;p417"/>
          <p:cNvSpPr txBox="1"/>
          <p:nvPr/>
        </p:nvSpPr>
        <p:spPr>
          <a:xfrm>
            <a:off x="1019909" y="2795954"/>
            <a:ext cx="7895492" cy="3462426"/>
          </a:xfrm>
          <a:prstGeom prst="rect">
            <a:avLst/>
          </a:prstGeom>
          <a:noFill/>
          <a:ln>
            <a:noFill/>
          </a:ln>
        </p:spPr>
        <p:txBody>
          <a:bodyPr spcFirstLastPara="1" wrap="square" lIns="137138" tIns="68550" rIns="137138" bIns="68550" anchor="t" anchorCtr="0">
            <a:spAutoFit/>
          </a:bodyPr>
          <a:lstStyle/>
          <a:p>
            <a:pPr>
              <a:lnSpc>
                <a:spcPct val="200000"/>
              </a:lnSpc>
            </a:pPr>
            <a:r>
              <a:rPr lang="en-US" sz="2700" b="1">
                <a:solidFill>
                  <a:schemeClr val="dk1"/>
                </a:solidFill>
                <a:latin typeface="Arial"/>
                <a:ea typeface="Arial"/>
                <a:cs typeface="Arial"/>
                <a:sym typeface="Arial"/>
              </a:rPr>
              <a:t>This is the amount of risk that remains after all risk mitigation efforts have been implemented. It's the risk that is left over after controls have been applied.</a:t>
            </a:r>
            <a:endParaRPr sz="2700" b="1">
              <a:solidFill>
                <a:schemeClr val="dk1"/>
              </a:solidFill>
              <a:latin typeface="Arial"/>
              <a:ea typeface="Arial"/>
              <a:cs typeface="Arial"/>
              <a:sym typeface="Arial"/>
            </a:endParaRPr>
          </a:p>
        </p:txBody>
      </p:sp>
      <p:pic>
        <p:nvPicPr>
          <p:cNvPr id="4804" name="Google Shape;4804;p417"/>
          <p:cNvPicPr preferRelativeResize="0"/>
          <p:nvPr/>
        </p:nvPicPr>
        <p:blipFill rotWithShape="1">
          <a:blip r:embed="rId3">
            <a:alphaModFix/>
          </a:blip>
          <a:srcRect/>
          <a:stretch/>
        </p:blipFill>
        <p:spPr>
          <a:xfrm>
            <a:off x="11242086" y="1563951"/>
            <a:ext cx="4719228" cy="7159098"/>
          </a:xfrm>
          <a:prstGeom prst="rect">
            <a:avLst/>
          </a:prstGeom>
          <a:noFill/>
          <a:ln>
            <a:noFill/>
          </a:ln>
        </p:spPr>
      </p:pic>
      <p:grpSp>
        <p:nvGrpSpPr>
          <p:cNvPr id="6" name="Group 5">
            <a:extLst>
              <a:ext uri="{FF2B5EF4-FFF2-40B4-BE49-F238E27FC236}">
                <a16:creationId xmlns:a16="http://schemas.microsoft.com/office/drawing/2014/main" id="{8AE466D6-468C-842F-5696-94FAE4554659}"/>
              </a:ext>
            </a:extLst>
          </p:cNvPr>
          <p:cNvGrpSpPr/>
          <p:nvPr/>
        </p:nvGrpSpPr>
        <p:grpSpPr>
          <a:xfrm>
            <a:off x="12268200" y="114300"/>
            <a:ext cx="5892450" cy="1650496"/>
            <a:chOff x="5786178" y="596169"/>
            <a:chExt cx="5892450" cy="1650496"/>
          </a:xfrm>
        </p:grpSpPr>
        <p:pic>
          <p:nvPicPr>
            <p:cNvPr id="7" name="Picture 6" descr="A screenshot of a computer&#10;&#10;Description automatically generated">
              <a:extLst>
                <a:ext uri="{FF2B5EF4-FFF2-40B4-BE49-F238E27FC236}">
                  <a16:creationId xmlns:a16="http://schemas.microsoft.com/office/drawing/2014/main" id="{AC586622-7BF5-D481-DBEB-59127045546E}"/>
                </a:ext>
              </a:extLst>
            </p:cNvPr>
            <p:cNvPicPr>
              <a:picLocks noChangeAspect="1"/>
            </p:cNvPicPr>
            <p:nvPr/>
          </p:nvPicPr>
          <p:blipFill>
            <a:blip r:embed="rId4"/>
            <a:srcRect l="42484" t="2521" r="43651" b="81513"/>
            <a:stretch/>
          </p:blipFill>
          <p:spPr>
            <a:xfrm>
              <a:off x="9140917" y="596169"/>
              <a:ext cx="2537711" cy="1650496"/>
            </a:xfrm>
            <a:prstGeom prst="rect">
              <a:avLst/>
            </a:prstGeom>
          </p:spPr>
        </p:pic>
        <p:pic>
          <p:nvPicPr>
            <p:cNvPr id="8" name="Picture 7" descr="A logo for a company&#10;&#10;AI-generated content may be incorrect.">
              <a:extLst>
                <a:ext uri="{FF2B5EF4-FFF2-40B4-BE49-F238E27FC236}">
                  <a16:creationId xmlns:a16="http://schemas.microsoft.com/office/drawing/2014/main" id="{70EF21F7-96F1-B650-815E-7CF427AB8EB5}"/>
                </a:ext>
              </a:extLst>
            </p:cNvPr>
            <p:cNvPicPr>
              <a:picLocks noChangeAspect="1"/>
            </p:cNvPicPr>
            <p:nvPr/>
          </p:nvPicPr>
          <p:blipFill>
            <a:blip r:embed="rId5"/>
            <a:srcRect l="2939" r="1796"/>
            <a:stretch/>
          </p:blipFill>
          <p:spPr>
            <a:xfrm>
              <a:off x="5786178" y="790401"/>
              <a:ext cx="2304789" cy="1257300"/>
            </a:xfrm>
            <a:prstGeom prst="rect">
              <a:avLst/>
            </a:prstGeom>
          </p:spPr>
        </p:pic>
      </p:grpSp>
    </p:spTree>
    <p:extLst>
      <p:ext uri="{BB962C8B-B14F-4D97-AF65-F5344CB8AC3E}">
        <p14:creationId xmlns:p14="http://schemas.microsoft.com/office/powerpoint/2010/main" val="16671300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08"/>
        <p:cNvGrpSpPr/>
        <p:nvPr/>
      </p:nvGrpSpPr>
      <p:grpSpPr>
        <a:xfrm>
          <a:off x="0" y="0"/>
          <a:ext cx="0" cy="0"/>
          <a:chOff x="0" y="0"/>
          <a:chExt cx="0" cy="0"/>
        </a:xfrm>
      </p:grpSpPr>
      <p:sp>
        <p:nvSpPr>
          <p:cNvPr id="4810" name="Google Shape;4810;p418"/>
          <p:cNvSpPr txBox="1"/>
          <p:nvPr/>
        </p:nvSpPr>
        <p:spPr>
          <a:xfrm>
            <a:off x="826478" y="9460524"/>
            <a:ext cx="10884876" cy="830936"/>
          </a:xfrm>
          <a:prstGeom prst="rect">
            <a:avLst/>
          </a:prstGeom>
          <a:noFill/>
          <a:ln>
            <a:noFill/>
          </a:ln>
        </p:spPr>
        <p:txBody>
          <a:bodyPr spcFirstLastPara="1" wrap="square" lIns="137138" tIns="68550" rIns="137138" bIns="68550" anchor="t" anchorCtr="0">
            <a:spAutoFit/>
          </a:bodyPr>
          <a:lstStyle/>
          <a:p>
            <a:r>
              <a:rPr lang="en-US" dirty="0">
                <a:solidFill>
                  <a:srgbClr val="3F3F3F"/>
                </a:solidFill>
                <a:latin typeface="Poppins"/>
                <a:ea typeface="Poppins"/>
                <a:cs typeface="Poppins"/>
                <a:sym typeface="Poppins"/>
              </a:rPr>
              <a:t> </a:t>
            </a:r>
            <a:endParaRPr sz="2700" dirty="0"/>
          </a:p>
          <a:p>
            <a:endParaRPr sz="2700" dirty="0">
              <a:solidFill>
                <a:schemeClr val="dk1"/>
              </a:solidFill>
              <a:latin typeface="Arial"/>
              <a:ea typeface="Arial"/>
              <a:cs typeface="Arial"/>
              <a:sym typeface="Arial"/>
            </a:endParaRPr>
          </a:p>
        </p:txBody>
      </p:sp>
      <p:sp>
        <p:nvSpPr>
          <p:cNvPr id="4811" name="Google Shape;4811;p418"/>
          <p:cNvSpPr txBox="1"/>
          <p:nvPr/>
        </p:nvSpPr>
        <p:spPr>
          <a:xfrm>
            <a:off x="826478" y="1301262"/>
            <a:ext cx="5926016" cy="1292601"/>
          </a:xfrm>
          <a:prstGeom prst="rect">
            <a:avLst/>
          </a:prstGeom>
          <a:noFill/>
          <a:ln>
            <a:noFill/>
          </a:ln>
        </p:spPr>
        <p:txBody>
          <a:bodyPr spcFirstLastPara="1" wrap="square" lIns="137138" tIns="68550" rIns="137138" bIns="68550" anchor="t" anchorCtr="0">
            <a:spAutoFit/>
          </a:bodyPr>
          <a:lstStyle/>
          <a:p>
            <a:r>
              <a:rPr lang="en-US" sz="4800" b="1">
                <a:solidFill>
                  <a:srgbClr val="FF0000"/>
                </a:solidFill>
                <a:latin typeface="Arial"/>
                <a:ea typeface="Arial"/>
                <a:cs typeface="Arial"/>
                <a:sym typeface="Arial"/>
              </a:rPr>
              <a:t>Risk Appetite</a:t>
            </a:r>
            <a:endParaRPr sz="4800" b="1">
              <a:solidFill>
                <a:srgbClr val="FF0000"/>
              </a:solidFill>
              <a:latin typeface="Arial"/>
              <a:ea typeface="Arial"/>
              <a:cs typeface="Arial"/>
              <a:sym typeface="Arial"/>
            </a:endParaRPr>
          </a:p>
          <a:p>
            <a:endParaRPr sz="2700">
              <a:solidFill>
                <a:schemeClr val="dk1"/>
              </a:solidFill>
              <a:latin typeface="Arial"/>
              <a:ea typeface="Arial"/>
              <a:cs typeface="Arial"/>
              <a:sym typeface="Arial"/>
            </a:endParaRPr>
          </a:p>
        </p:txBody>
      </p:sp>
      <p:sp>
        <p:nvSpPr>
          <p:cNvPr id="4812" name="Google Shape;4812;p418"/>
          <p:cNvSpPr txBox="1"/>
          <p:nvPr/>
        </p:nvSpPr>
        <p:spPr>
          <a:xfrm>
            <a:off x="826478" y="2664939"/>
            <a:ext cx="7297616" cy="4293422"/>
          </a:xfrm>
          <a:prstGeom prst="rect">
            <a:avLst/>
          </a:prstGeom>
          <a:noFill/>
          <a:ln>
            <a:noFill/>
          </a:ln>
        </p:spPr>
        <p:txBody>
          <a:bodyPr spcFirstLastPara="1" wrap="square" lIns="137138" tIns="68550" rIns="137138" bIns="68550" anchor="t" anchorCtr="0">
            <a:spAutoFit/>
          </a:bodyPr>
          <a:lstStyle/>
          <a:p>
            <a:pPr>
              <a:lnSpc>
                <a:spcPct val="200000"/>
              </a:lnSpc>
            </a:pPr>
            <a:r>
              <a:rPr lang="en-US" sz="2700" b="1">
                <a:solidFill>
                  <a:schemeClr val="dk1"/>
                </a:solidFill>
                <a:latin typeface="Arial"/>
                <a:ea typeface="Arial"/>
                <a:cs typeface="Arial"/>
                <a:sym typeface="Arial"/>
              </a:rPr>
              <a:t>This is the level of risk an organization is willing to accept in pursuit of its goals. It defines the amount and type of risk that is considered acceptable in order to achieve the organization’s objectives.</a:t>
            </a:r>
            <a:endParaRPr sz="2700" b="1">
              <a:solidFill>
                <a:schemeClr val="dk1"/>
              </a:solidFill>
              <a:latin typeface="Arial"/>
              <a:ea typeface="Arial"/>
              <a:cs typeface="Arial"/>
              <a:sym typeface="Arial"/>
            </a:endParaRPr>
          </a:p>
        </p:txBody>
      </p:sp>
      <p:pic>
        <p:nvPicPr>
          <p:cNvPr id="4813" name="Google Shape;4813;p418"/>
          <p:cNvPicPr preferRelativeResize="0"/>
          <p:nvPr/>
        </p:nvPicPr>
        <p:blipFill rotWithShape="1">
          <a:blip r:embed="rId3">
            <a:alphaModFix/>
          </a:blip>
          <a:srcRect/>
          <a:stretch/>
        </p:blipFill>
        <p:spPr>
          <a:xfrm>
            <a:off x="10163910" y="1820013"/>
            <a:ext cx="6963501" cy="6963501"/>
          </a:xfrm>
          <a:prstGeom prst="rect">
            <a:avLst/>
          </a:prstGeom>
          <a:noFill/>
          <a:ln>
            <a:noFill/>
          </a:ln>
        </p:spPr>
      </p:pic>
      <p:grpSp>
        <p:nvGrpSpPr>
          <p:cNvPr id="6" name="Group 5">
            <a:extLst>
              <a:ext uri="{FF2B5EF4-FFF2-40B4-BE49-F238E27FC236}">
                <a16:creationId xmlns:a16="http://schemas.microsoft.com/office/drawing/2014/main" id="{8AE466D6-468C-842F-5696-94FAE4554659}"/>
              </a:ext>
            </a:extLst>
          </p:cNvPr>
          <p:cNvGrpSpPr/>
          <p:nvPr/>
        </p:nvGrpSpPr>
        <p:grpSpPr>
          <a:xfrm>
            <a:off x="12268200" y="114300"/>
            <a:ext cx="5892450" cy="1650496"/>
            <a:chOff x="5786178" y="596169"/>
            <a:chExt cx="5892450" cy="1650496"/>
          </a:xfrm>
        </p:grpSpPr>
        <p:pic>
          <p:nvPicPr>
            <p:cNvPr id="7" name="Picture 6" descr="A screenshot of a computer&#10;&#10;Description automatically generated">
              <a:extLst>
                <a:ext uri="{FF2B5EF4-FFF2-40B4-BE49-F238E27FC236}">
                  <a16:creationId xmlns:a16="http://schemas.microsoft.com/office/drawing/2014/main" id="{AC586622-7BF5-D481-DBEB-59127045546E}"/>
                </a:ext>
              </a:extLst>
            </p:cNvPr>
            <p:cNvPicPr>
              <a:picLocks noChangeAspect="1"/>
            </p:cNvPicPr>
            <p:nvPr/>
          </p:nvPicPr>
          <p:blipFill>
            <a:blip r:embed="rId4"/>
            <a:srcRect l="42484" t="2521" r="43651" b="81513"/>
            <a:stretch/>
          </p:blipFill>
          <p:spPr>
            <a:xfrm>
              <a:off x="9140917" y="596169"/>
              <a:ext cx="2537711" cy="1650496"/>
            </a:xfrm>
            <a:prstGeom prst="rect">
              <a:avLst/>
            </a:prstGeom>
          </p:spPr>
        </p:pic>
        <p:pic>
          <p:nvPicPr>
            <p:cNvPr id="8" name="Picture 7" descr="A logo for a company&#10;&#10;AI-generated content may be incorrect.">
              <a:extLst>
                <a:ext uri="{FF2B5EF4-FFF2-40B4-BE49-F238E27FC236}">
                  <a16:creationId xmlns:a16="http://schemas.microsoft.com/office/drawing/2014/main" id="{70EF21F7-96F1-B650-815E-7CF427AB8EB5}"/>
                </a:ext>
              </a:extLst>
            </p:cNvPr>
            <p:cNvPicPr>
              <a:picLocks noChangeAspect="1"/>
            </p:cNvPicPr>
            <p:nvPr/>
          </p:nvPicPr>
          <p:blipFill>
            <a:blip r:embed="rId5"/>
            <a:srcRect l="2939" r="1796"/>
            <a:stretch/>
          </p:blipFill>
          <p:spPr>
            <a:xfrm>
              <a:off x="5786178" y="790401"/>
              <a:ext cx="2304789" cy="1257300"/>
            </a:xfrm>
            <a:prstGeom prst="rect">
              <a:avLst/>
            </a:prstGeom>
          </p:spPr>
        </p:pic>
      </p:grpSp>
    </p:spTree>
    <p:extLst>
      <p:ext uri="{BB962C8B-B14F-4D97-AF65-F5344CB8AC3E}">
        <p14:creationId xmlns:p14="http://schemas.microsoft.com/office/powerpoint/2010/main" val="6058575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77"/>
        <p:cNvGrpSpPr/>
        <p:nvPr/>
      </p:nvGrpSpPr>
      <p:grpSpPr>
        <a:xfrm>
          <a:off x="0" y="0"/>
          <a:ext cx="0" cy="0"/>
          <a:chOff x="0" y="0"/>
          <a:chExt cx="0" cy="0"/>
        </a:xfrm>
      </p:grpSpPr>
      <p:sp>
        <p:nvSpPr>
          <p:cNvPr id="5079" name="Google Shape;5079;p447"/>
          <p:cNvSpPr/>
          <p:nvPr/>
        </p:nvSpPr>
        <p:spPr>
          <a:xfrm>
            <a:off x="1332593" y="1561256"/>
            <a:ext cx="7132422" cy="7132422"/>
          </a:xfrm>
          <a:prstGeom prst="ellipse">
            <a:avLst/>
          </a:prstGeom>
          <a:solidFill>
            <a:srgbClr val="FFFFFF"/>
          </a:solidFill>
          <a:ln>
            <a:noFill/>
          </a:ln>
        </p:spPr>
        <p:txBody>
          <a:bodyPr spcFirstLastPara="1" wrap="square" lIns="137138" tIns="68550" rIns="137138" bIns="68550" anchor="ctr" anchorCtr="0">
            <a:noAutofit/>
          </a:bodyPr>
          <a:lstStyle/>
          <a:p>
            <a:pPr algn="ctr"/>
            <a:endParaRPr sz="2700">
              <a:solidFill>
                <a:schemeClr val="lt1"/>
              </a:solidFill>
              <a:latin typeface="Arial"/>
              <a:ea typeface="Arial"/>
              <a:cs typeface="Arial"/>
              <a:sym typeface="Arial"/>
            </a:endParaRPr>
          </a:p>
        </p:txBody>
      </p:sp>
      <p:sp>
        <p:nvSpPr>
          <p:cNvPr id="5082" name="Google Shape;5082;p447"/>
          <p:cNvSpPr txBox="1">
            <a:spLocks noGrp="1"/>
          </p:cNvSpPr>
          <p:nvPr>
            <p:ph type="title"/>
          </p:nvPr>
        </p:nvSpPr>
        <p:spPr>
          <a:xfrm>
            <a:off x="1653552" y="2816239"/>
            <a:ext cx="6045198" cy="4823060"/>
          </a:xfrm>
          <a:prstGeom prst="rect">
            <a:avLst/>
          </a:prstGeom>
          <a:noFill/>
          <a:ln>
            <a:noFill/>
          </a:ln>
        </p:spPr>
        <p:txBody>
          <a:bodyPr spcFirstLastPara="1" vert="horz" wrap="square" lIns="137138" tIns="68550" rIns="137138" bIns="68550" rtlCol="0" anchor="ctr" anchorCtr="0">
            <a:normAutofit/>
          </a:bodyPr>
          <a:lstStyle/>
          <a:p>
            <a:pPr>
              <a:lnSpc>
                <a:spcPct val="90000"/>
              </a:lnSpc>
              <a:spcBef>
                <a:spcPts val="0"/>
              </a:spcBef>
              <a:buClr>
                <a:schemeClr val="lt1"/>
              </a:buClr>
              <a:buSzPts val="4400"/>
            </a:pPr>
            <a:r>
              <a:rPr lang="en-US" sz="6000" b="1" dirty="0">
                <a:solidFill>
                  <a:srgbClr val="FF0000"/>
                </a:solidFill>
              </a:rPr>
              <a:t>Data Classification and Compliance</a:t>
            </a:r>
            <a:endParaRPr sz="6000" b="1" dirty="0">
              <a:solidFill>
                <a:srgbClr val="FF0000"/>
              </a:solidFill>
            </a:endParaRPr>
          </a:p>
        </p:txBody>
      </p:sp>
      <p:grpSp>
        <p:nvGrpSpPr>
          <p:cNvPr id="5083" name="Google Shape;5083;p447"/>
          <p:cNvGrpSpPr/>
          <p:nvPr/>
        </p:nvGrpSpPr>
        <p:grpSpPr>
          <a:xfrm>
            <a:off x="0" y="566840"/>
            <a:ext cx="2792781" cy="1076271"/>
            <a:chOff x="0" y="377893"/>
            <a:chExt cx="1861854" cy="717514"/>
          </a:xfrm>
        </p:grpSpPr>
        <p:sp>
          <p:nvSpPr>
            <p:cNvPr id="5084" name="Google Shape;5084;p447"/>
            <p:cNvSpPr/>
            <p:nvPr/>
          </p:nvSpPr>
          <p:spPr>
            <a:xfrm>
              <a:off x="0" y="377893"/>
              <a:ext cx="1861854" cy="277779"/>
            </a:xfrm>
            <a:custGeom>
              <a:avLst/>
              <a:gdLst/>
              <a:ahLst/>
              <a:cxnLst/>
              <a:rect l="l" t="t" r="r" b="b"/>
              <a:pathLst>
                <a:path w="1861854" h="277779" extrusionOk="0">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lt1"/>
            </a:solidFill>
            <a:ln>
              <a:noFill/>
            </a:ln>
          </p:spPr>
          <p:txBody>
            <a:bodyPr spcFirstLastPara="1" wrap="square" lIns="137138" tIns="68550" rIns="137138" bIns="68550" anchor="ctr" anchorCtr="0">
              <a:noAutofit/>
            </a:bodyPr>
            <a:lstStyle/>
            <a:p>
              <a:endParaRPr sz="2700">
                <a:solidFill>
                  <a:schemeClr val="dk1"/>
                </a:solidFill>
                <a:latin typeface="Arial"/>
                <a:ea typeface="Arial"/>
                <a:cs typeface="Arial"/>
                <a:sym typeface="Arial"/>
              </a:endParaRPr>
            </a:p>
          </p:txBody>
        </p:sp>
        <p:sp>
          <p:nvSpPr>
            <p:cNvPr id="5085" name="Google Shape;5085;p447"/>
            <p:cNvSpPr/>
            <p:nvPr/>
          </p:nvSpPr>
          <p:spPr>
            <a:xfrm>
              <a:off x="0" y="817628"/>
              <a:ext cx="1861854" cy="277779"/>
            </a:xfrm>
            <a:custGeom>
              <a:avLst/>
              <a:gdLst/>
              <a:ahLst/>
              <a:cxnLst/>
              <a:rect l="l" t="t" r="r" b="b"/>
              <a:pathLst>
                <a:path w="1861854" h="277779" extrusionOk="0">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lt1"/>
            </a:solidFill>
            <a:ln>
              <a:noFill/>
            </a:ln>
          </p:spPr>
          <p:txBody>
            <a:bodyPr spcFirstLastPara="1" wrap="square" lIns="137138" tIns="68550" rIns="137138" bIns="68550" anchor="ctr" anchorCtr="0">
              <a:noAutofit/>
            </a:bodyPr>
            <a:lstStyle/>
            <a:p>
              <a:endParaRPr sz="2700">
                <a:solidFill>
                  <a:schemeClr val="dk1"/>
                </a:solidFill>
                <a:latin typeface="Arial"/>
                <a:ea typeface="Arial"/>
                <a:cs typeface="Arial"/>
                <a:sym typeface="Arial"/>
              </a:endParaRPr>
            </a:p>
          </p:txBody>
        </p:sp>
      </p:grpSp>
      <p:grpSp>
        <p:nvGrpSpPr>
          <p:cNvPr id="5090" name="Google Shape;5090;p447"/>
          <p:cNvGrpSpPr/>
          <p:nvPr/>
        </p:nvGrpSpPr>
        <p:grpSpPr>
          <a:xfrm>
            <a:off x="14718359" y="9209197"/>
            <a:ext cx="1581699" cy="704534"/>
            <a:chOff x="9841624" y="4115729"/>
            <a:chExt cx="602169" cy="268223"/>
          </a:xfrm>
        </p:grpSpPr>
        <p:sp>
          <p:nvSpPr>
            <p:cNvPr id="5091" name="Google Shape;5091;p447"/>
            <p:cNvSpPr/>
            <p:nvPr/>
          </p:nvSpPr>
          <p:spPr>
            <a:xfrm>
              <a:off x="9841624"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lt1"/>
            </a:solidFill>
            <a:ln>
              <a:noFill/>
            </a:ln>
          </p:spPr>
          <p:txBody>
            <a:bodyPr spcFirstLastPara="1" wrap="square" lIns="137138" tIns="68550" rIns="137138" bIns="68550" anchor="ctr" anchorCtr="0">
              <a:noAutofit/>
            </a:bodyPr>
            <a:lstStyle/>
            <a:p>
              <a:endParaRPr sz="2700">
                <a:solidFill>
                  <a:schemeClr val="dk1"/>
                </a:solidFill>
                <a:latin typeface="Arial"/>
                <a:ea typeface="Arial"/>
                <a:cs typeface="Arial"/>
                <a:sym typeface="Arial"/>
              </a:endParaRPr>
            </a:p>
          </p:txBody>
        </p:sp>
        <p:sp>
          <p:nvSpPr>
            <p:cNvPr id="5092" name="Google Shape;5092;p447"/>
            <p:cNvSpPr/>
            <p:nvPr/>
          </p:nvSpPr>
          <p:spPr>
            <a:xfrm>
              <a:off x="9941445"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lt1"/>
            </a:solidFill>
            <a:ln>
              <a:noFill/>
            </a:ln>
          </p:spPr>
          <p:txBody>
            <a:bodyPr spcFirstLastPara="1" wrap="square" lIns="137138" tIns="68550" rIns="137138" bIns="68550" anchor="ctr" anchorCtr="0">
              <a:noAutofit/>
            </a:bodyPr>
            <a:lstStyle/>
            <a:p>
              <a:endParaRPr sz="2700">
                <a:solidFill>
                  <a:schemeClr val="dk1"/>
                </a:solidFill>
                <a:latin typeface="Arial"/>
                <a:ea typeface="Arial"/>
                <a:cs typeface="Arial"/>
                <a:sym typeface="Arial"/>
              </a:endParaRPr>
            </a:p>
          </p:txBody>
        </p:sp>
        <p:sp>
          <p:nvSpPr>
            <p:cNvPr id="5093" name="Google Shape;5093;p447"/>
            <p:cNvSpPr/>
            <p:nvPr/>
          </p:nvSpPr>
          <p:spPr>
            <a:xfrm>
              <a:off x="10041267"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lt1"/>
            </a:solidFill>
            <a:ln>
              <a:noFill/>
            </a:ln>
          </p:spPr>
          <p:txBody>
            <a:bodyPr spcFirstLastPara="1" wrap="square" lIns="137138" tIns="68550" rIns="137138" bIns="68550" anchor="ctr" anchorCtr="0">
              <a:noAutofit/>
            </a:bodyPr>
            <a:lstStyle/>
            <a:p>
              <a:endParaRPr sz="2700">
                <a:solidFill>
                  <a:schemeClr val="dk1"/>
                </a:solidFill>
                <a:latin typeface="Arial"/>
                <a:ea typeface="Arial"/>
                <a:cs typeface="Arial"/>
                <a:sym typeface="Arial"/>
              </a:endParaRPr>
            </a:p>
          </p:txBody>
        </p:sp>
        <p:sp>
          <p:nvSpPr>
            <p:cNvPr id="5094" name="Google Shape;5094;p447"/>
            <p:cNvSpPr/>
            <p:nvPr/>
          </p:nvSpPr>
          <p:spPr>
            <a:xfrm>
              <a:off x="10141090"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lt1"/>
            </a:solidFill>
            <a:ln>
              <a:noFill/>
            </a:ln>
          </p:spPr>
          <p:txBody>
            <a:bodyPr spcFirstLastPara="1" wrap="square" lIns="137138" tIns="68550" rIns="137138" bIns="68550" anchor="ctr" anchorCtr="0">
              <a:noAutofit/>
            </a:bodyPr>
            <a:lstStyle/>
            <a:p>
              <a:endParaRPr sz="2700">
                <a:solidFill>
                  <a:schemeClr val="dk1"/>
                </a:solidFill>
                <a:latin typeface="Arial"/>
                <a:ea typeface="Arial"/>
                <a:cs typeface="Arial"/>
                <a:sym typeface="Arial"/>
              </a:endParaRPr>
            </a:p>
          </p:txBody>
        </p:sp>
        <p:sp>
          <p:nvSpPr>
            <p:cNvPr id="5095" name="Google Shape;5095;p447"/>
            <p:cNvSpPr/>
            <p:nvPr/>
          </p:nvSpPr>
          <p:spPr>
            <a:xfrm>
              <a:off x="10240911"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lt1"/>
            </a:solidFill>
            <a:ln>
              <a:noFill/>
            </a:ln>
          </p:spPr>
          <p:txBody>
            <a:bodyPr spcFirstLastPara="1" wrap="square" lIns="137138" tIns="68550" rIns="137138" bIns="68550" anchor="ctr" anchorCtr="0">
              <a:noAutofit/>
            </a:bodyPr>
            <a:lstStyle/>
            <a:p>
              <a:endParaRPr sz="2700">
                <a:solidFill>
                  <a:schemeClr val="dk1"/>
                </a:solidFill>
                <a:latin typeface="Arial"/>
                <a:ea typeface="Arial"/>
                <a:cs typeface="Arial"/>
                <a:sym typeface="Arial"/>
              </a:endParaRPr>
            </a:p>
          </p:txBody>
        </p:sp>
      </p:grpSp>
      <p:grpSp>
        <p:nvGrpSpPr>
          <p:cNvPr id="20" name="Group 19">
            <a:extLst>
              <a:ext uri="{FF2B5EF4-FFF2-40B4-BE49-F238E27FC236}">
                <a16:creationId xmlns:a16="http://schemas.microsoft.com/office/drawing/2014/main" id="{8AE466D6-468C-842F-5696-94FAE4554659}"/>
              </a:ext>
            </a:extLst>
          </p:cNvPr>
          <p:cNvGrpSpPr/>
          <p:nvPr/>
        </p:nvGrpSpPr>
        <p:grpSpPr>
          <a:xfrm>
            <a:off x="12268200" y="114300"/>
            <a:ext cx="5892450" cy="1650496"/>
            <a:chOff x="5786178" y="596169"/>
            <a:chExt cx="5892450" cy="1650496"/>
          </a:xfrm>
        </p:grpSpPr>
        <p:pic>
          <p:nvPicPr>
            <p:cNvPr id="21" name="Picture 20" descr="A screenshot of a computer&#10;&#10;Description automatically generated">
              <a:extLst>
                <a:ext uri="{FF2B5EF4-FFF2-40B4-BE49-F238E27FC236}">
                  <a16:creationId xmlns:a16="http://schemas.microsoft.com/office/drawing/2014/main" id="{AC586622-7BF5-D481-DBEB-59127045546E}"/>
                </a:ext>
              </a:extLst>
            </p:cNvPr>
            <p:cNvPicPr>
              <a:picLocks noChangeAspect="1"/>
            </p:cNvPicPr>
            <p:nvPr/>
          </p:nvPicPr>
          <p:blipFill>
            <a:blip r:embed="rId3"/>
            <a:srcRect l="42484" t="2521" r="43651" b="81513"/>
            <a:stretch/>
          </p:blipFill>
          <p:spPr>
            <a:xfrm>
              <a:off x="9140917" y="596169"/>
              <a:ext cx="2537711" cy="1650496"/>
            </a:xfrm>
            <a:prstGeom prst="rect">
              <a:avLst/>
            </a:prstGeom>
          </p:spPr>
        </p:pic>
        <p:pic>
          <p:nvPicPr>
            <p:cNvPr id="22" name="Picture 21" descr="A logo for a company&#10;&#10;AI-generated content may be incorrect.">
              <a:extLst>
                <a:ext uri="{FF2B5EF4-FFF2-40B4-BE49-F238E27FC236}">
                  <a16:creationId xmlns:a16="http://schemas.microsoft.com/office/drawing/2014/main" id="{70EF21F7-96F1-B650-815E-7CF427AB8EB5}"/>
                </a:ext>
              </a:extLst>
            </p:cNvPr>
            <p:cNvPicPr>
              <a:picLocks noChangeAspect="1"/>
            </p:cNvPicPr>
            <p:nvPr/>
          </p:nvPicPr>
          <p:blipFill>
            <a:blip r:embed="rId4"/>
            <a:srcRect l="2939" r="1796"/>
            <a:stretch/>
          </p:blipFill>
          <p:spPr>
            <a:xfrm>
              <a:off x="5786178" y="790401"/>
              <a:ext cx="2304789" cy="1257300"/>
            </a:xfrm>
            <a:prstGeom prst="rect">
              <a:avLst/>
            </a:prstGeom>
          </p:spPr>
        </p:pic>
      </p:grpSp>
    </p:spTree>
    <p:extLst>
      <p:ext uri="{BB962C8B-B14F-4D97-AF65-F5344CB8AC3E}">
        <p14:creationId xmlns:p14="http://schemas.microsoft.com/office/powerpoint/2010/main" val="27244929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109"/>
        <p:cNvGrpSpPr/>
        <p:nvPr/>
      </p:nvGrpSpPr>
      <p:grpSpPr>
        <a:xfrm>
          <a:off x="0" y="0"/>
          <a:ext cx="0" cy="0"/>
          <a:chOff x="0" y="0"/>
          <a:chExt cx="0" cy="0"/>
        </a:xfrm>
      </p:grpSpPr>
      <p:sp>
        <p:nvSpPr>
          <p:cNvPr id="5111" name="Google Shape;5111;p449"/>
          <p:cNvSpPr txBox="1"/>
          <p:nvPr/>
        </p:nvSpPr>
        <p:spPr>
          <a:xfrm>
            <a:off x="385032" y="9553046"/>
            <a:ext cx="7894902" cy="553937"/>
          </a:xfrm>
          <a:prstGeom prst="rect">
            <a:avLst/>
          </a:prstGeom>
          <a:noFill/>
          <a:ln>
            <a:noFill/>
          </a:ln>
        </p:spPr>
        <p:txBody>
          <a:bodyPr spcFirstLastPara="1" wrap="square" lIns="137138" tIns="68550" rIns="137138" bIns="68550" anchor="t" anchorCtr="0">
            <a:spAutoFit/>
          </a:bodyPr>
          <a:lstStyle/>
          <a:p>
            <a:pPr>
              <a:lnSpc>
                <a:spcPct val="150000"/>
              </a:lnSpc>
            </a:pPr>
            <a:r>
              <a:rPr lang="en-US" dirty="0">
                <a:solidFill>
                  <a:srgbClr val="3F3F3F"/>
                </a:solidFill>
                <a:latin typeface="Poppins"/>
                <a:ea typeface="Poppins"/>
                <a:cs typeface="Poppins"/>
                <a:sym typeface="Poppins"/>
              </a:rPr>
              <a:t> </a:t>
            </a:r>
            <a:endParaRPr sz="2700" dirty="0"/>
          </a:p>
        </p:txBody>
      </p:sp>
      <p:sp>
        <p:nvSpPr>
          <p:cNvPr id="5112" name="Google Shape;5112;p449"/>
          <p:cNvSpPr txBox="1"/>
          <p:nvPr/>
        </p:nvSpPr>
        <p:spPr>
          <a:xfrm>
            <a:off x="194030" y="1095774"/>
            <a:ext cx="17650349" cy="1061769"/>
          </a:xfrm>
          <a:prstGeom prst="rect">
            <a:avLst/>
          </a:prstGeom>
          <a:noFill/>
          <a:ln>
            <a:noFill/>
          </a:ln>
        </p:spPr>
        <p:txBody>
          <a:bodyPr spcFirstLastPara="1" wrap="square" lIns="137138" tIns="68550" rIns="137138" bIns="68550" anchor="t" anchorCtr="0">
            <a:spAutoFit/>
          </a:bodyPr>
          <a:lstStyle/>
          <a:p>
            <a:pPr marL="857250" indent="-857250">
              <a:buClr>
                <a:srgbClr val="FF0000"/>
              </a:buClr>
              <a:buSzPts val="4000"/>
              <a:buFont typeface="Noto Sans Symbols"/>
              <a:buChar char="⮚"/>
            </a:pPr>
            <a:r>
              <a:rPr lang="en-US" sz="6000" b="1" u="sng" dirty="0">
                <a:solidFill>
                  <a:srgbClr val="FF0000"/>
                </a:solidFill>
                <a:latin typeface="Arial"/>
                <a:ea typeface="Arial"/>
                <a:cs typeface="Arial"/>
                <a:sym typeface="Arial"/>
              </a:rPr>
              <a:t>Data Classifications</a:t>
            </a:r>
            <a:endParaRPr sz="2700" dirty="0"/>
          </a:p>
        </p:txBody>
      </p:sp>
      <p:sp>
        <p:nvSpPr>
          <p:cNvPr id="5113" name="Google Shape;5113;p449"/>
          <p:cNvSpPr txBox="1"/>
          <p:nvPr/>
        </p:nvSpPr>
        <p:spPr>
          <a:xfrm>
            <a:off x="554280" y="2169884"/>
            <a:ext cx="16929846" cy="6324748"/>
          </a:xfrm>
          <a:prstGeom prst="rect">
            <a:avLst/>
          </a:prstGeom>
          <a:noFill/>
          <a:ln>
            <a:noFill/>
          </a:ln>
        </p:spPr>
        <p:txBody>
          <a:bodyPr spcFirstLastPara="1" wrap="square" lIns="137138" tIns="68550" rIns="137138" bIns="68550" anchor="t" anchorCtr="0">
            <a:spAutoFit/>
          </a:bodyPr>
          <a:lstStyle/>
          <a:p>
            <a:r>
              <a:rPr lang="en-US" sz="2400" dirty="0">
                <a:solidFill>
                  <a:schemeClr val="dk1"/>
                </a:solidFill>
                <a:latin typeface="Arial"/>
                <a:ea typeface="Arial"/>
                <a:cs typeface="Arial"/>
                <a:sym typeface="Arial"/>
              </a:rPr>
              <a:t>Data classification and typing schemas tag data assets so that they can be managed through the information lifecycle.</a:t>
            </a:r>
            <a:endParaRPr sz="2700" dirty="0"/>
          </a:p>
          <a:p>
            <a:endParaRPr sz="2400" dirty="0">
              <a:solidFill>
                <a:schemeClr val="dk1"/>
              </a:solidFill>
              <a:latin typeface="Arial"/>
              <a:ea typeface="Arial"/>
              <a:cs typeface="Arial"/>
              <a:sym typeface="Arial"/>
            </a:endParaRPr>
          </a:p>
          <a:p>
            <a:pPr marL="428625" indent="-428625">
              <a:buClr>
                <a:schemeClr val="dk1"/>
              </a:buClr>
              <a:buSzPts val="1800"/>
              <a:buFont typeface="Noto Sans Symbols"/>
              <a:buChar char="⮚"/>
            </a:pPr>
            <a:r>
              <a:rPr lang="en-US" sz="2700" b="1" dirty="0">
                <a:solidFill>
                  <a:schemeClr val="dk1"/>
                </a:solidFill>
                <a:latin typeface="Arial"/>
                <a:ea typeface="Arial"/>
                <a:cs typeface="Arial"/>
                <a:sym typeface="Arial"/>
              </a:rPr>
              <a:t>Data classification schema</a:t>
            </a:r>
            <a:endParaRPr sz="2700" dirty="0"/>
          </a:p>
          <a:p>
            <a:pPr marL="428625" indent="-428625">
              <a:lnSpc>
                <a:spcPct val="150000"/>
              </a:lnSpc>
              <a:buClr>
                <a:schemeClr val="dk1"/>
              </a:buClr>
              <a:buSzPts val="1600"/>
              <a:buFont typeface="Arial"/>
              <a:buChar char="•"/>
            </a:pPr>
            <a:r>
              <a:rPr lang="en-US" sz="2400" dirty="0">
                <a:solidFill>
                  <a:schemeClr val="dk1"/>
                </a:solidFill>
                <a:latin typeface="Arial"/>
                <a:ea typeface="Arial"/>
                <a:cs typeface="Arial"/>
                <a:sym typeface="Arial"/>
              </a:rPr>
              <a:t>Public</a:t>
            </a:r>
            <a:endParaRPr sz="2700" dirty="0"/>
          </a:p>
          <a:p>
            <a:pPr marL="428625" indent="-428625">
              <a:lnSpc>
                <a:spcPct val="150000"/>
              </a:lnSpc>
              <a:buClr>
                <a:schemeClr val="dk1"/>
              </a:buClr>
              <a:buSzPts val="1600"/>
              <a:buFont typeface="Arial"/>
              <a:buChar char="•"/>
            </a:pPr>
            <a:r>
              <a:rPr lang="en-US" sz="2400" dirty="0">
                <a:solidFill>
                  <a:schemeClr val="dk1"/>
                </a:solidFill>
                <a:latin typeface="Arial"/>
                <a:ea typeface="Arial"/>
                <a:cs typeface="Arial"/>
                <a:sym typeface="Arial"/>
              </a:rPr>
              <a:t>Confidential</a:t>
            </a:r>
            <a:endParaRPr sz="2700" dirty="0"/>
          </a:p>
          <a:p>
            <a:pPr marL="428625" indent="-428625">
              <a:lnSpc>
                <a:spcPct val="150000"/>
              </a:lnSpc>
              <a:buClr>
                <a:schemeClr val="dk1"/>
              </a:buClr>
              <a:buSzPts val="1600"/>
              <a:buFont typeface="Arial"/>
              <a:buChar char="•"/>
            </a:pPr>
            <a:r>
              <a:rPr lang="en-US" sz="2400" dirty="0">
                <a:solidFill>
                  <a:schemeClr val="dk1"/>
                </a:solidFill>
                <a:latin typeface="Arial"/>
                <a:ea typeface="Arial"/>
                <a:cs typeface="Arial"/>
                <a:sym typeface="Arial"/>
              </a:rPr>
              <a:t>Critical</a:t>
            </a:r>
            <a:endParaRPr sz="2700" dirty="0"/>
          </a:p>
          <a:p>
            <a:pPr marL="428625" indent="-276225">
              <a:buClr>
                <a:schemeClr val="dk1"/>
              </a:buClr>
              <a:buSzPts val="1600"/>
            </a:pPr>
            <a:endParaRPr sz="2400" dirty="0">
              <a:solidFill>
                <a:schemeClr val="dk1"/>
              </a:solidFill>
              <a:latin typeface="Arial"/>
              <a:ea typeface="Arial"/>
              <a:cs typeface="Arial"/>
              <a:sym typeface="Arial"/>
            </a:endParaRPr>
          </a:p>
          <a:p>
            <a:pPr marL="428625" indent="-428625">
              <a:buClr>
                <a:schemeClr val="dk1"/>
              </a:buClr>
              <a:buSzPts val="1800"/>
              <a:buFont typeface="Noto Sans Symbols"/>
              <a:buChar char="⮚"/>
            </a:pPr>
            <a:r>
              <a:rPr lang="en-US" sz="2700" b="1" dirty="0">
                <a:solidFill>
                  <a:schemeClr val="dk1"/>
                </a:solidFill>
                <a:latin typeface="Arial"/>
                <a:ea typeface="Arial"/>
                <a:cs typeface="Arial"/>
                <a:sym typeface="Arial"/>
              </a:rPr>
              <a:t>Classification based on kind of information asset</a:t>
            </a:r>
            <a:endParaRPr sz="2700" dirty="0"/>
          </a:p>
          <a:p>
            <a:pPr marL="428625" indent="-428625">
              <a:lnSpc>
                <a:spcPct val="150000"/>
              </a:lnSpc>
              <a:buClr>
                <a:schemeClr val="dk1"/>
              </a:buClr>
              <a:buSzPts val="1600"/>
              <a:buFont typeface="Arial"/>
              <a:buChar char="•"/>
            </a:pPr>
            <a:r>
              <a:rPr lang="en-US" sz="2400" dirty="0">
                <a:solidFill>
                  <a:schemeClr val="dk1"/>
                </a:solidFill>
                <a:latin typeface="Arial"/>
                <a:ea typeface="Arial"/>
                <a:cs typeface="Arial"/>
                <a:sym typeface="Arial"/>
              </a:rPr>
              <a:t>Proprietary</a:t>
            </a:r>
            <a:endParaRPr sz="2700" dirty="0"/>
          </a:p>
          <a:p>
            <a:pPr marL="428625" indent="-428625">
              <a:lnSpc>
                <a:spcPct val="150000"/>
              </a:lnSpc>
              <a:buClr>
                <a:schemeClr val="dk1"/>
              </a:buClr>
              <a:buSzPts val="1600"/>
              <a:buFont typeface="Arial"/>
              <a:buChar char="•"/>
            </a:pPr>
            <a:r>
              <a:rPr lang="en-US" sz="2400" dirty="0">
                <a:solidFill>
                  <a:schemeClr val="dk1"/>
                </a:solidFill>
                <a:latin typeface="Arial"/>
                <a:ea typeface="Arial"/>
                <a:cs typeface="Arial"/>
                <a:sym typeface="Arial"/>
              </a:rPr>
              <a:t>Private/Personal Data</a:t>
            </a:r>
            <a:endParaRPr sz="2700" dirty="0"/>
          </a:p>
          <a:p>
            <a:pPr marL="428625" indent="-428625">
              <a:lnSpc>
                <a:spcPct val="150000"/>
              </a:lnSpc>
              <a:buClr>
                <a:schemeClr val="dk1"/>
              </a:buClr>
              <a:buSzPts val="1600"/>
              <a:buFont typeface="Arial"/>
              <a:buChar char="•"/>
            </a:pPr>
            <a:r>
              <a:rPr lang="en-US" sz="2400" dirty="0">
                <a:solidFill>
                  <a:schemeClr val="dk1"/>
                </a:solidFill>
                <a:latin typeface="Arial"/>
                <a:ea typeface="Arial"/>
                <a:cs typeface="Arial"/>
                <a:sym typeface="Arial"/>
              </a:rPr>
              <a:t>Sensitive</a:t>
            </a:r>
            <a:endParaRPr sz="2700" dirty="0"/>
          </a:p>
          <a:p>
            <a:pPr marL="428625" indent="-428625">
              <a:lnSpc>
                <a:spcPct val="150000"/>
              </a:lnSpc>
              <a:buClr>
                <a:schemeClr val="dk1"/>
              </a:buClr>
              <a:buSzPts val="1600"/>
              <a:buFont typeface="Arial"/>
              <a:buChar char="•"/>
            </a:pPr>
            <a:r>
              <a:rPr lang="en-US" sz="2400" dirty="0">
                <a:solidFill>
                  <a:schemeClr val="dk1"/>
                </a:solidFill>
                <a:latin typeface="Arial"/>
                <a:ea typeface="Arial"/>
                <a:cs typeface="Arial"/>
                <a:sym typeface="Arial"/>
              </a:rPr>
              <a:t>Restricted</a:t>
            </a:r>
            <a:endParaRPr sz="2700" dirty="0"/>
          </a:p>
          <a:p>
            <a:endParaRPr sz="2400" b="1" dirty="0">
              <a:solidFill>
                <a:schemeClr val="dk1"/>
              </a:solidFill>
              <a:latin typeface="Arial"/>
              <a:ea typeface="Arial"/>
              <a:cs typeface="Arial"/>
              <a:sym typeface="Arial"/>
            </a:endParaRPr>
          </a:p>
        </p:txBody>
      </p:sp>
      <p:grpSp>
        <p:nvGrpSpPr>
          <p:cNvPr id="5" name="Group 4">
            <a:extLst>
              <a:ext uri="{FF2B5EF4-FFF2-40B4-BE49-F238E27FC236}">
                <a16:creationId xmlns:a16="http://schemas.microsoft.com/office/drawing/2014/main" id="{8AE466D6-468C-842F-5696-94FAE4554659}"/>
              </a:ext>
            </a:extLst>
          </p:cNvPr>
          <p:cNvGrpSpPr/>
          <p:nvPr/>
        </p:nvGrpSpPr>
        <p:grpSpPr>
          <a:xfrm>
            <a:off x="12268200" y="114300"/>
            <a:ext cx="5892450" cy="1650496"/>
            <a:chOff x="5786178" y="596169"/>
            <a:chExt cx="5892450" cy="1650496"/>
          </a:xfrm>
        </p:grpSpPr>
        <p:pic>
          <p:nvPicPr>
            <p:cNvPr id="6" name="Picture 5" descr="A screenshot of a computer&#10;&#10;Description automatically generated">
              <a:extLst>
                <a:ext uri="{FF2B5EF4-FFF2-40B4-BE49-F238E27FC236}">
                  <a16:creationId xmlns:a16="http://schemas.microsoft.com/office/drawing/2014/main" id="{AC586622-7BF5-D481-DBEB-59127045546E}"/>
                </a:ext>
              </a:extLst>
            </p:cNvPr>
            <p:cNvPicPr>
              <a:picLocks noChangeAspect="1"/>
            </p:cNvPicPr>
            <p:nvPr/>
          </p:nvPicPr>
          <p:blipFill>
            <a:blip r:embed="rId3"/>
            <a:srcRect l="42484" t="2521" r="43651" b="81513"/>
            <a:stretch/>
          </p:blipFill>
          <p:spPr>
            <a:xfrm>
              <a:off x="9140917" y="596169"/>
              <a:ext cx="2537711" cy="1650496"/>
            </a:xfrm>
            <a:prstGeom prst="rect">
              <a:avLst/>
            </a:prstGeom>
          </p:spPr>
        </p:pic>
        <p:pic>
          <p:nvPicPr>
            <p:cNvPr id="7" name="Picture 6" descr="A logo for a company&#10;&#10;AI-generated content may be incorrect.">
              <a:extLst>
                <a:ext uri="{FF2B5EF4-FFF2-40B4-BE49-F238E27FC236}">
                  <a16:creationId xmlns:a16="http://schemas.microsoft.com/office/drawing/2014/main" id="{70EF21F7-96F1-B650-815E-7CF427AB8EB5}"/>
                </a:ext>
              </a:extLst>
            </p:cNvPr>
            <p:cNvPicPr>
              <a:picLocks noChangeAspect="1"/>
            </p:cNvPicPr>
            <p:nvPr/>
          </p:nvPicPr>
          <p:blipFill>
            <a:blip r:embed="rId4"/>
            <a:srcRect l="2939" r="1796"/>
            <a:stretch/>
          </p:blipFill>
          <p:spPr>
            <a:xfrm>
              <a:off x="5786178" y="790401"/>
              <a:ext cx="2304789" cy="1257300"/>
            </a:xfrm>
            <a:prstGeom prst="rect">
              <a:avLst/>
            </a:prstGeom>
          </p:spPr>
        </p:pic>
      </p:grpSp>
    </p:spTree>
    <p:extLst>
      <p:ext uri="{BB962C8B-B14F-4D97-AF65-F5344CB8AC3E}">
        <p14:creationId xmlns:p14="http://schemas.microsoft.com/office/powerpoint/2010/main" val="347541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18"/>
        <p:cNvGrpSpPr/>
        <p:nvPr/>
      </p:nvGrpSpPr>
      <p:grpSpPr>
        <a:xfrm>
          <a:off x="0" y="0"/>
          <a:ext cx="0" cy="0"/>
          <a:chOff x="0" y="0"/>
          <a:chExt cx="0" cy="0"/>
        </a:xfrm>
      </p:grpSpPr>
      <p:sp>
        <p:nvSpPr>
          <p:cNvPr id="5120" name="Google Shape;5120;p450"/>
          <p:cNvSpPr txBox="1"/>
          <p:nvPr/>
        </p:nvSpPr>
        <p:spPr>
          <a:xfrm>
            <a:off x="385032" y="9553046"/>
            <a:ext cx="7894902" cy="553937"/>
          </a:xfrm>
          <a:prstGeom prst="rect">
            <a:avLst/>
          </a:prstGeom>
          <a:noFill/>
          <a:ln>
            <a:noFill/>
          </a:ln>
        </p:spPr>
        <p:txBody>
          <a:bodyPr spcFirstLastPara="1" wrap="square" lIns="137138" tIns="68550" rIns="137138" bIns="68550" anchor="t" anchorCtr="0">
            <a:spAutoFit/>
          </a:bodyPr>
          <a:lstStyle/>
          <a:p>
            <a:pPr>
              <a:lnSpc>
                <a:spcPct val="150000"/>
              </a:lnSpc>
            </a:pPr>
            <a:r>
              <a:rPr lang="en-US" dirty="0">
                <a:solidFill>
                  <a:srgbClr val="3F3F3F"/>
                </a:solidFill>
                <a:latin typeface="Poppins"/>
                <a:ea typeface="Poppins"/>
                <a:cs typeface="Poppins"/>
                <a:sym typeface="Poppins"/>
              </a:rPr>
              <a:t> </a:t>
            </a:r>
            <a:endParaRPr sz="2700" dirty="0"/>
          </a:p>
        </p:txBody>
      </p:sp>
      <p:sp>
        <p:nvSpPr>
          <p:cNvPr id="5121" name="Google Shape;5121;p450"/>
          <p:cNvSpPr txBox="1"/>
          <p:nvPr/>
        </p:nvSpPr>
        <p:spPr>
          <a:xfrm>
            <a:off x="194030" y="917214"/>
            <a:ext cx="17650349" cy="1061769"/>
          </a:xfrm>
          <a:prstGeom prst="rect">
            <a:avLst/>
          </a:prstGeom>
          <a:noFill/>
          <a:ln>
            <a:noFill/>
          </a:ln>
        </p:spPr>
        <p:txBody>
          <a:bodyPr spcFirstLastPara="1" wrap="square" lIns="137138" tIns="68550" rIns="137138" bIns="68550" anchor="t" anchorCtr="0">
            <a:spAutoFit/>
          </a:bodyPr>
          <a:lstStyle/>
          <a:p>
            <a:pPr marL="857250" indent="-857250">
              <a:buClr>
                <a:srgbClr val="FF0000"/>
              </a:buClr>
              <a:buSzPts val="4000"/>
              <a:buFont typeface="Noto Sans Symbols"/>
              <a:buChar char="⮚"/>
            </a:pPr>
            <a:r>
              <a:rPr lang="en-US" sz="6000" b="1" u="sng">
                <a:solidFill>
                  <a:srgbClr val="FF0000"/>
                </a:solidFill>
                <a:latin typeface="Arial"/>
                <a:ea typeface="Arial"/>
                <a:cs typeface="Arial"/>
                <a:sym typeface="Arial"/>
              </a:rPr>
              <a:t>Data Sovereignty</a:t>
            </a:r>
            <a:endParaRPr sz="2700"/>
          </a:p>
        </p:txBody>
      </p:sp>
      <p:sp>
        <p:nvSpPr>
          <p:cNvPr id="5122" name="Google Shape;5122;p450"/>
          <p:cNvSpPr txBox="1"/>
          <p:nvPr/>
        </p:nvSpPr>
        <p:spPr>
          <a:xfrm>
            <a:off x="679077" y="1979043"/>
            <a:ext cx="16929846" cy="1246434"/>
          </a:xfrm>
          <a:prstGeom prst="rect">
            <a:avLst/>
          </a:prstGeom>
          <a:noFill/>
          <a:ln>
            <a:noFill/>
          </a:ln>
        </p:spPr>
        <p:txBody>
          <a:bodyPr spcFirstLastPara="1" wrap="square" lIns="137138" tIns="68550" rIns="137138" bIns="68550" anchor="t" anchorCtr="0">
            <a:spAutoFit/>
          </a:bodyPr>
          <a:lstStyle/>
          <a:p>
            <a:pPr>
              <a:lnSpc>
                <a:spcPct val="150000"/>
              </a:lnSpc>
            </a:pPr>
            <a:r>
              <a:rPr lang="en-US" sz="2400">
                <a:solidFill>
                  <a:schemeClr val="dk1"/>
                </a:solidFill>
                <a:latin typeface="Arial"/>
                <a:ea typeface="Arial"/>
                <a:cs typeface="Arial"/>
                <a:sym typeface="Arial"/>
              </a:rPr>
              <a:t>Data sovereignty refers to a jurisdiction preventing or restricting processing and  storage from taking place on systems that do not physically reside within that jurisdiction.</a:t>
            </a:r>
            <a:endParaRPr sz="2700"/>
          </a:p>
        </p:txBody>
      </p:sp>
      <p:pic>
        <p:nvPicPr>
          <p:cNvPr id="5123" name="Google Shape;5123;p450"/>
          <p:cNvPicPr preferRelativeResize="0"/>
          <p:nvPr/>
        </p:nvPicPr>
        <p:blipFill rotWithShape="1">
          <a:blip r:embed="rId3">
            <a:alphaModFix/>
          </a:blip>
          <a:srcRect/>
          <a:stretch/>
        </p:blipFill>
        <p:spPr>
          <a:xfrm>
            <a:off x="4332483" y="3380316"/>
            <a:ext cx="8150868" cy="5505411"/>
          </a:xfrm>
          <a:prstGeom prst="rect">
            <a:avLst/>
          </a:prstGeom>
          <a:noFill/>
          <a:ln>
            <a:noFill/>
          </a:ln>
        </p:spPr>
      </p:pic>
      <p:grpSp>
        <p:nvGrpSpPr>
          <p:cNvPr id="6" name="Group 5">
            <a:extLst>
              <a:ext uri="{FF2B5EF4-FFF2-40B4-BE49-F238E27FC236}">
                <a16:creationId xmlns:a16="http://schemas.microsoft.com/office/drawing/2014/main" id="{8AE466D6-468C-842F-5696-94FAE4554659}"/>
              </a:ext>
            </a:extLst>
          </p:cNvPr>
          <p:cNvGrpSpPr/>
          <p:nvPr/>
        </p:nvGrpSpPr>
        <p:grpSpPr>
          <a:xfrm>
            <a:off x="12268200" y="114300"/>
            <a:ext cx="5892450" cy="1650496"/>
            <a:chOff x="5786178" y="596169"/>
            <a:chExt cx="5892450" cy="1650496"/>
          </a:xfrm>
        </p:grpSpPr>
        <p:pic>
          <p:nvPicPr>
            <p:cNvPr id="7" name="Picture 6" descr="A screenshot of a computer&#10;&#10;Description automatically generated">
              <a:extLst>
                <a:ext uri="{FF2B5EF4-FFF2-40B4-BE49-F238E27FC236}">
                  <a16:creationId xmlns:a16="http://schemas.microsoft.com/office/drawing/2014/main" id="{AC586622-7BF5-D481-DBEB-59127045546E}"/>
                </a:ext>
              </a:extLst>
            </p:cNvPr>
            <p:cNvPicPr>
              <a:picLocks noChangeAspect="1"/>
            </p:cNvPicPr>
            <p:nvPr/>
          </p:nvPicPr>
          <p:blipFill>
            <a:blip r:embed="rId4"/>
            <a:srcRect l="42484" t="2521" r="43651" b="81513"/>
            <a:stretch/>
          </p:blipFill>
          <p:spPr>
            <a:xfrm>
              <a:off x="9140917" y="596169"/>
              <a:ext cx="2537711" cy="1650496"/>
            </a:xfrm>
            <a:prstGeom prst="rect">
              <a:avLst/>
            </a:prstGeom>
          </p:spPr>
        </p:pic>
        <p:pic>
          <p:nvPicPr>
            <p:cNvPr id="8" name="Picture 7" descr="A logo for a company&#10;&#10;AI-generated content may be incorrect.">
              <a:extLst>
                <a:ext uri="{FF2B5EF4-FFF2-40B4-BE49-F238E27FC236}">
                  <a16:creationId xmlns:a16="http://schemas.microsoft.com/office/drawing/2014/main" id="{70EF21F7-96F1-B650-815E-7CF427AB8EB5}"/>
                </a:ext>
              </a:extLst>
            </p:cNvPr>
            <p:cNvPicPr>
              <a:picLocks noChangeAspect="1"/>
            </p:cNvPicPr>
            <p:nvPr/>
          </p:nvPicPr>
          <p:blipFill>
            <a:blip r:embed="rId5"/>
            <a:srcRect l="2939" r="1796"/>
            <a:stretch/>
          </p:blipFill>
          <p:spPr>
            <a:xfrm>
              <a:off x="5786178" y="790401"/>
              <a:ext cx="2304789" cy="1257300"/>
            </a:xfrm>
            <a:prstGeom prst="rect">
              <a:avLst/>
            </a:prstGeom>
          </p:spPr>
        </p:pic>
      </p:grpSp>
    </p:spTree>
    <p:extLst>
      <p:ext uri="{BB962C8B-B14F-4D97-AF65-F5344CB8AC3E}">
        <p14:creationId xmlns:p14="http://schemas.microsoft.com/office/powerpoint/2010/main" val="2623475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28"/>
        <p:cNvGrpSpPr/>
        <p:nvPr/>
      </p:nvGrpSpPr>
      <p:grpSpPr>
        <a:xfrm>
          <a:off x="0" y="0"/>
          <a:ext cx="0" cy="0"/>
          <a:chOff x="0" y="0"/>
          <a:chExt cx="0" cy="0"/>
        </a:xfrm>
      </p:grpSpPr>
      <p:sp>
        <p:nvSpPr>
          <p:cNvPr id="5130" name="Google Shape;5130;p451"/>
          <p:cNvSpPr txBox="1"/>
          <p:nvPr/>
        </p:nvSpPr>
        <p:spPr>
          <a:xfrm>
            <a:off x="385032" y="9553046"/>
            <a:ext cx="7894902" cy="553937"/>
          </a:xfrm>
          <a:prstGeom prst="rect">
            <a:avLst/>
          </a:prstGeom>
          <a:noFill/>
          <a:ln>
            <a:noFill/>
          </a:ln>
        </p:spPr>
        <p:txBody>
          <a:bodyPr spcFirstLastPara="1" wrap="square" lIns="137138" tIns="68550" rIns="137138" bIns="68550" anchor="t" anchorCtr="0">
            <a:spAutoFit/>
          </a:bodyPr>
          <a:lstStyle/>
          <a:p>
            <a:pPr>
              <a:lnSpc>
                <a:spcPct val="150000"/>
              </a:lnSpc>
            </a:pPr>
            <a:r>
              <a:rPr lang="en-US" dirty="0">
                <a:solidFill>
                  <a:srgbClr val="3F3F3F"/>
                </a:solidFill>
                <a:latin typeface="Poppins"/>
                <a:ea typeface="Poppins"/>
                <a:cs typeface="Poppins"/>
                <a:sym typeface="Poppins"/>
              </a:rPr>
              <a:t> </a:t>
            </a:r>
            <a:endParaRPr sz="2700" dirty="0"/>
          </a:p>
        </p:txBody>
      </p:sp>
      <p:sp>
        <p:nvSpPr>
          <p:cNvPr id="5131" name="Google Shape;5131;p451"/>
          <p:cNvSpPr txBox="1"/>
          <p:nvPr/>
        </p:nvSpPr>
        <p:spPr>
          <a:xfrm>
            <a:off x="194030" y="1095774"/>
            <a:ext cx="17650349" cy="1061769"/>
          </a:xfrm>
          <a:prstGeom prst="rect">
            <a:avLst/>
          </a:prstGeom>
          <a:noFill/>
          <a:ln>
            <a:noFill/>
          </a:ln>
        </p:spPr>
        <p:txBody>
          <a:bodyPr spcFirstLastPara="1" wrap="square" lIns="137138" tIns="68550" rIns="137138" bIns="68550" anchor="t" anchorCtr="0">
            <a:spAutoFit/>
          </a:bodyPr>
          <a:lstStyle/>
          <a:p>
            <a:pPr marL="857250" indent="-857250">
              <a:buClr>
                <a:srgbClr val="FF0000"/>
              </a:buClr>
              <a:buSzPts val="4000"/>
              <a:buFont typeface="Noto Sans Symbols"/>
              <a:buChar char="⮚"/>
            </a:pPr>
            <a:r>
              <a:rPr lang="en-US" sz="6000" b="1" u="sng">
                <a:solidFill>
                  <a:srgbClr val="FF0000"/>
                </a:solidFill>
                <a:latin typeface="Arial"/>
                <a:ea typeface="Arial"/>
                <a:cs typeface="Arial"/>
                <a:sym typeface="Arial"/>
              </a:rPr>
              <a:t>Geographical Considerations</a:t>
            </a:r>
            <a:endParaRPr sz="2700"/>
          </a:p>
        </p:txBody>
      </p:sp>
      <p:sp>
        <p:nvSpPr>
          <p:cNvPr id="5132" name="Google Shape;5132;p451"/>
          <p:cNvSpPr txBox="1"/>
          <p:nvPr/>
        </p:nvSpPr>
        <p:spPr>
          <a:xfrm>
            <a:off x="679077" y="2134714"/>
            <a:ext cx="16929846" cy="4616588"/>
          </a:xfrm>
          <a:prstGeom prst="rect">
            <a:avLst/>
          </a:prstGeom>
          <a:noFill/>
          <a:ln>
            <a:noFill/>
          </a:ln>
        </p:spPr>
        <p:txBody>
          <a:bodyPr spcFirstLastPara="1" wrap="square" lIns="137138" tIns="68550" rIns="137138" bIns="68550" anchor="t" anchorCtr="0">
            <a:spAutoFit/>
          </a:bodyPr>
          <a:lstStyle/>
          <a:p>
            <a:pPr marL="428625" indent="-428625">
              <a:lnSpc>
                <a:spcPct val="150000"/>
              </a:lnSpc>
              <a:buClr>
                <a:schemeClr val="dk1"/>
              </a:buClr>
              <a:buSzPts val="1600"/>
              <a:buFont typeface="Arial"/>
              <a:buChar char="•"/>
            </a:pPr>
            <a:r>
              <a:rPr lang="en-US" sz="2400">
                <a:solidFill>
                  <a:schemeClr val="dk1"/>
                </a:solidFill>
                <a:latin typeface="Arial"/>
                <a:ea typeface="Arial"/>
                <a:cs typeface="Arial"/>
                <a:sym typeface="Arial"/>
              </a:rPr>
              <a:t>Storage locations might have to be carefully selected to mitigate data sovereignty issues.</a:t>
            </a:r>
            <a:endParaRPr sz="2700"/>
          </a:p>
          <a:p>
            <a:pPr marL="428625" indent="-428625">
              <a:lnSpc>
                <a:spcPct val="150000"/>
              </a:lnSpc>
              <a:buClr>
                <a:schemeClr val="dk1"/>
              </a:buClr>
              <a:buSzPts val="1600"/>
              <a:buFont typeface="Arial"/>
              <a:buChar char="•"/>
            </a:pPr>
            <a:r>
              <a:rPr lang="en-US" sz="2400">
                <a:solidFill>
                  <a:schemeClr val="dk1"/>
                </a:solidFill>
                <a:latin typeface="Arial"/>
                <a:ea typeface="Arial"/>
                <a:cs typeface="Arial"/>
                <a:sym typeface="Arial"/>
              </a:rPr>
              <a:t>Employees needing access from multiple geographic locations.</a:t>
            </a:r>
            <a:endParaRPr sz="2700"/>
          </a:p>
          <a:p>
            <a:pPr marL="428625" indent="-276225">
              <a:buClr>
                <a:schemeClr val="dk1"/>
              </a:buClr>
              <a:buSzPts val="1600"/>
            </a:pPr>
            <a:endParaRPr sz="2400">
              <a:solidFill>
                <a:schemeClr val="dk1"/>
              </a:solidFill>
              <a:latin typeface="Arial"/>
              <a:ea typeface="Arial"/>
              <a:cs typeface="Arial"/>
              <a:sym typeface="Arial"/>
            </a:endParaRPr>
          </a:p>
          <a:p>
            <a:pPr marL="428625" indent="-428625">
              <a:buClr>
                <a:schemeClr val="dk1"/>
              </a:buClr>
              <a:buSzPts val="1800"/>
              <a:buFont typeface="Noto Sans Symbols"/>
              <a:buChar char="⮚"/>
            </a:pPr>
            <a:r>
              <a:rPr lang="en-US" sz="2700" b="1">
                <a:solidFill>
                  <a:schemeClr val="dk1"/>
                </a:solidFill>
                <a:latin typeface="Arial"/>
                <a:ea typeface="Arial"/>
                <a:cs typeface="Arial"/>
                <a:sym typeface="Arial"/>
              </a:rPr>
              <a:t>Geographical Restrictions</a:t>
            </a:r>
            <a:endParaRPr sz="2700"/>
          </a:p>
          <a:p>
            <a:pPr marL="428625" indent="-428625">
              <a:lnSpc>
                <a:spcPct val="150000"/>
              </a:lnSpc>
              <a:buClr>
                <a:schemeClr val="dk1"/>
              </a:buClr>
              <a:buSzPts val="1600"/>
              <a:buFont typeface="Arial"/>
              <a:buChar char="•"/>
            </a:pPr>
            <a:r>
              <a:rPr lang="en-US" sz="2400">
                <a:solidFill>
                  <a:schemeClr val="dk1"/>
                </a:solidFill>
                <a:latin typeface="Arial"/>
                <a:ea typeface="Arial"/>
                <a:cs typeface="Arial"/>
                <a:sym typeface="Arial"/>
              </a:rPr>
              <a:t>Geolocation requirements impact data protection practices by requiring organizations to ensure data remains within a designated boundary, such as utilizing local datacenters or cloud providers.</a:t>
            </a:r>
            <a:endParaRPr sz="2700"/>
          </a:p>
          <a:p>
            <a:pPr marL="428625" indent="-428625">
              <a:lnSpc>
                <a:spcPct val="150000"/>
              </a:lnSpc>
              <a:buClr>
                <a:schemeClr val="dk1"/>
              </a:buClr>
              <a:buSzPts val="1600"/>
              <a:buFont typeface="Arial"/>
              <a:buChar char="•"/>
            </a:pPr>
            <a:r>
              <a:rPr lang="en-US" sz="2400">
                <a:solidFill>
                  <a:schemeClr val="dk1"/>
                </a:solidFill>
                <a:latin typeface="Arial"/>
                <a:ea typeface="Arial"/>
                <a:cs typeface="Arial"/>
                <a:sym typeface="Arial"/>
              </a:rPr>
              <a:t>Geolocation requirements impact incident investigation and forensics activities because they often include jurisdiction-specific data access and sharing restrictions, and other legal requirements.</a:t>
            </a:r>
            <a:endParaRPr sz="2700"/>
          </a:p>
          <a:p>
            <a:pPr marL="428625" indent="-276225">
              <a:buClr>
                <a:schemeClr val="dk1"/>
              </a:buClr>
              <a:buSzPts val="1600"/>
            </a:pPr>
            <a:endParaRPr sz="2400">
              <a:solidFill>
                <a:schemeClr val="dk1"/>
              </a:solidFill>
              <a:latin typeface="Arial"/>
              <a:ea typeface="Arial"/>
              <a:cs typeface="Arial"/>
              <a:sym typeface="Arial"/>
            </a:endParaRPr>
          </a:p>
        </p:txBody>
      </p:sp>
      <p:grpSp>
        <p:nvGrpSpPr>
          <p:cNvPr id="5" name="Group 4">
            <a:extLst>
              <a:ext uri="{FF2B5EF4-FFF2-40B4-BE49-F238E27FC236}">
                <a16:creationId xmlns:a16="http://schemas.microsoft.com/office/drawing/2014/main" id="{8AE466D6-468C-842F-5696-94FAE4554659}"/>
              </a:ext>
            </a:extLst>
          </p:cNvPr>
          <p:cNvGrpSpPr/>
          <p:nvPr/>
        </p:nvGrpSpPr>
        <p:grpSpPr>
          <a:xfrm>
            <a:off x="12268200" y="114300"/>
            <a:ext cx="5892450" cy="1650496"/>
            <a:chOff x="5786178" y="596169"/>
            <a:chExt cx="5892450" cy="1650496"/>
          </a:xfrm>
        </p:grpSpPr>
        <p:pic>
          <p:nvPicPr>
            <p:cNvPr id="6" name="Picture 5" descr="A screenshot of a computer&#10;&#10;Description automatically generated">
              <a:extLst>
                <a:ext uri="{FF2B5EF4-FFF2-40B4-BE49-F238E27FC236}">
                  <a16:creationId xmlns:a16="http://schemas.microsoft.com/office/drawing/2014/main" id="{AC586622-7BF5-D481-DBEB-59127045546E}"/>
                </a:ext>
              </a:extLst>
            </p:cNvPr>
            <p:cNvPicPr>
              <a:picLocks noChangeAspect="1"/>
            </p:cNvPicPr>
            <p:nvPr/>
          </p:nvPicPr>
          <p:blipFill>
            <a:blip r:embed="rId3"/>
            <a:srcRect l="42484" t="2521" r="43651" b="81513"/>
            <a:stretch/>
          </p:blipFill>
          <p:spPr>
            <a:xfrm>
              <a:off x="9140917" y="596169"/>
              <a:ext cx="2537711" cy="1650496"/>
            </a:xfrm>
            <a:prstGeom prst="rect">
              <a:avLst/>
            </a:prstGeom>
          </p:spPr>
        </p:pic>
        <p:pic>
          <p:nvPicPr>
            <p:cNvPr id="7" name="Picture 6" descr="A logo for a company&#10;&#10;AI-generated content may be incorrect.">
              <a:extLst>
                <a:ext uri="{FF2B5EF4-FFF2-40B4-BE49-F238E27FC236}">
                  <a16:creationId xmlns:a16="http://schemas.microsoft.com/office/drawing/2014/main" id="{70EF21F7-96F1-B650-815E-7CF427AB8EB5}"/>
                </a:ext>
              </a:extLst>
            </p:cNvPr>
            <p:cNvPicPr>
              <a:picLocks noChangeAspect="1"/>
            </p:cNvPicPr>
            <p:nvPr/>
          </p:nvPicPr>
          <p:blipFill>
            <a:blip r:embed="rId4"/>
            <a:srcRect l="2939" r="1796"/>
            <a:stretch/>
          </p:blipFill>
          <p:spPr>
            <a:xfrm>
              <a:off x="5786178" y="790401"/>
              <a:ext cx="2304789" cy="1257300"/>
            </a:xfrm>
            <a:prstGeom prst="rect">
              <a:avLst/>
            </a:prstGeom>
          </p:spPr>
        </p:pic>
      </p:grpSp>
    </p:spTree>
    <p:extLst>
      <p:ext uri="{BB962C8B-B14F-4D97-AF65-F5344CB8AC3E}">
        <p14:creationId xmlns:p14="http://schemas.microsoft.com/office/powerpoint/2010/main" val="4066677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189"/>
        <p:cNvGrpSpPr/>
        <p:nvPr/>
      </p:nvGrpSpPr>
      <p:grpSpPr>
        <a:xfrm>
          <a:off x="0" y="0"/>
          <a:ext cx="0" cy="0"/>
          <a:chOff x="0" y="0"/>
          <a:chExt cx="0" cy="0"/>
        </a:xfrm>
      </p:grpSpPr>
      <p:sp>
        <p:nvSpPr>
          <p:cNvPr id="5191" name="Google Shape;5191;p458"/>
          <p:cNvSpPr txBox="1"/>
          <p:nvPr/>
        </p:nvSpPr>
        <p:spPr>
          <a:xfrm>
            <a:off x="385032" y="9553046"/>
            <a:ext cx="7894902" cy="553937"/>
          </a:xfrm>
          <a:prstGeom prst="rect">
            <a:avLst/>
          </a:prstGeom>
          <a:noFill/>
          <a:ln>
            <a:noFill/>
          </a:ln>
        </p:spPr>
        <p:txBody>
          <a:bodyPr spcFirstLastPara="1" wrap="square" lIns="137138" tIns="68550" rIns="137138" bIns="68550" anchor="t" anchorCtr="0">
            <a:spAutoFit/>
          </a:bodyPr>
          <a:lstStyle/>
          <a:p>
            <a:pPr>
              <a:lnSpc>
                <a:spcPct val="150000"/>
              </a:lnSpc>
            </a:pPr>
            <a:r>
              <a:rPr lang="en-US" dirty="0">
                <a:solidFill>
                  <a:srgbClr val="3F3F3F"/>
                </a:solidFill>
                <a:latin typeface="Poppins"/>
                <a:ea typeface="Poppins"/>
                <a:cs typeface="Poppins"/>
                <a:sym typeface="Poppins"/>
              </a:rPr>
              <a:t> </a:t>
            </a:r>
            <a:endParaRPr sz="2700" dirty="0"/>
          </a:p>
        </p:txBody>
      </p:sp>
      <p:sp>
        <p:nvSpPr>
          <p:cNvPr id="5192" name="Google Shape;5192;p458"/>
          <p:cNvSpPr txBox="1"/>
          <p:nvPr/>
        </p:nvSpPr>
        <p:spPr>
          <a:xfrm>
            <a:off x="194030" y="1095774"/>
            <a:ext cx="17650349" cy="1061769"/>
          </a:xfrm>
          <a:prstGeom prst="rect">
            <a:avLst/>
          </a:prstGeom>
          <a:noFill/>
          <a:ln>
            <a:noFill/>
          </a:ln>
        </p:spPr>
        <p:txBody>
          <a:bodyPr spcFirstLastPara="1" wrap="square" lIns="137138" tIns="68550" rIns="137138" bIns="68550" anchor="t" anchorCtr="0">
            <a:spAutoFit/>
          </a:bodyPr>
          <a:lstStyle/>
          <a:p>
            <a:pPr marL="857250" indent="-857250">
              <a:buClr>
                <a:srgbClr val="FF0000"/>
              </a:buClr>
              <a:buSzPts val="4000"/>
              <a:buFont typeface="Noto Sans Symbols"/>
              <a:buChar char="⮚"/>
            </a:pPr>
            <a:r>
              <a:rPr lang="en-US" sz="6000" b="1" u="sng">
                <a:solidFill>
                  <a:srgbClr val="FF0000"/>
                </a:solidFill>
                <a:latin typeface="Arial"/>
                <a:ea typeface="Arial"/>
                <a:cs typeface="Arial"/>
                <a:sym typeface="Arial"/>
              </a:rPr>
              <a:t>Data Protection</a:t>
            </a:r>
            <a:endParaRPr sz="2700"/>
          </a:p>
        </p:txBody>
      </p:sp>
      <p:sp>
        <p:nvSpPr>
          <p:cNvPr id="5193" name="Google Shape;5193;p458"/>
          <p:cNvSpPr txBox="1"/>
          <p:nvPr/>
        </p:nvSpPr>
        <p:spPr>
          <a:xfrm>
            <a:off x="914532" y="2157603"/>
            <a:ext cx="16929846" cy="877103"/>
          </a:xfrm>
          <a:prstGeom prst="rect">
            <a:avLst/>
          </a:prstGeom>
          <a:noFill/>
          <a:ln>
            <a:noFill/>
          </a:ln>
        </p:spPr>
        <p:txBody>
          <a:bodyPr spcFirstLastPara="1" wrap="square" lIns="137138" tIns="68550" rIns="137138" bIns="68550" anchor="t" anchorCtr="0">
            <a:spAutoFit/>
          </a:bodyPr>
          <a:lstStyle/>
          <a:p>
            <a:pPr marL="428625" indent="-276225">
              <a:buClr>
                <a:schemeClr val="dk1"/>
              </a:buClr>
              <a:buSzPts val="1600"/>
            </a:pPr>
            <a:endParaRPr sz="2400">
              <a:solidFill>
                <a:schemeClr val="dk1"/>
              </a:solidFill>
              <a:latin typeface="Arial"/>
              <a:ea typeface="Arial"/>
              <a:cs typeface="Arial"/>
              <a:sym typeface="Arial"/>
            </a:endParaRPr>
          </a:p>
          <a:p>
            <a:endParaRPr sz="2400">
              <a:solidFill>
                <a:schemeClr val="dk1"/>
              </a:solidFill>
              <a:latin typeface="Arial"/>
              <a:ea typeface="Arial"/>
              <a:cs typeface="Arial"/>
              <a:sym typeface="Arial"/>
            </a:endParaRPr>
          </a:p>
        </p:txBody>
      </p:sp>
      <p:pic>
        <p:nvPicPr>
          <p:cNvPr id="5194" name="Google Shape;5194;p458" descr="A diagram of a diagram&#10;&#10;Description automatically generated with medium confidence"/>
          <p:cNvPicPr preferRelativeResize="0"/>
          <p:nvPr/>
        </p:nvPicPr>
        <p:blipFill rotWithShape="1">
          <a:blip r:embed="rId3">
            <a:alphaModFix/>
          </a:blip>
          <a:srcRect/>
          <a:stretch/>
        </p:blipFill>
        <p:spPr>
          <a:xfrm>
            <a:off x="2752874" y="2719417"/>
            <a:ext cx="12532659" cy="6128609"/>
          </a:xfrm>
          <a:prstGeom prst="rect">
            <a:avLst/>
          </a:prstGeom>
          <a:noFill/>
          <a:ln>
            <a:noFill/>
          </a:ln>
        </p:spPr>
      </p:pic>
      <p:grpSp>
        <p:nvGrpSpPr>
          <p:cNvPr id="6" name="Group 5">
            <a:extLst>
              <a:ext uri="{FF2B5EF4-FFF2-40B4-BE49-F238E27FC236}">
                <a16:creationId xmlns:a16="http://schemas.microsoft.com/office/drawing/2014/main" id="{8AE466D6-468C-842F-5696-94FAE4554659}"/>
              </a:ext>
            </a:extLst>
          </p:cNvPr>
          <p:cNvGrpSpPr/>
          <p:nvPr/>
        </p:nvGrpSpPr>
        <p:grpSpPr>
          <a:xfrm>
            <a:off x="12268200" y="114300"/>
            <a:ext cx="5892450" cy="1650496"/>
            <a:chOff x="5786178" y="596169"/>
            <a:chExt cx="5892450" cy="1650496"/>
          </a:xfrm>
        </p:grpSpPr>
        <p:pic>
          <p:nvPicPr>
            <p:cNvPr id="7" name="Picture 6" descr="A screenshot of a computer&#10;&#10;Description automatically generated">
              <a:extLst>
                <a:ext uri="{FF2B5EF4-FFF2-40B4-BE49-F238E27FC236}">
                  <a16:creationId xmlns:a16="http://schemas.microsoft.com/office/drawing/2014/main" id="{AC586622-7BF5-D481-DBEB-59127045546E}"/>
                </a:ext>
              </a:extLst>
            </p:cNvPr>
            <p:cNvPicPr>
              <a:picLocks noChangeAspect="1"/>
            </p:cNvPicPr>
            <p:nvPr/>
          </p:nvPicPr>
          <p:blipFill>
            <a:blip r:embed="rId4"/>
            <a:srcRect l="42484" t="2521" r="43651" b="81513"/>
            <a:stretch/>
          </p:blipFill>
          <p:spPr>
            <a:xfrm>
              <a:off x="9140917" y="596169"/>
              <a:ext cx="2537711" cy="1650496"/>
            </a:xfrm>
            <a:prstGeom prst="rect">
              <a:avLst/>
            </a:prstGeom>
          </p:spPr>
        </p:pic>
        <p:pic>
          <p:nvPicPr>
            <p:cNvPr id="8" name="Picture 7" descr="A logo for a company&#10;&#10;AI-generated content may be incorrect.">
              <a:extLst>
                <a:ext uri="{FF2B5EF4-FFF2-40B4-BE49-F238E27FC236}">
                  <a16:creationId xmlns:a16="http://schemas.microsoft.com/office/drawing/2014/main" id="{70EF21F7-96F1-B650-815E-7CF427AB8EB5}"/>
                </a:ext>
              </a:extLst>
            </p:cNvPr>
            <p:cNvPicPr>
              <a:picLocks noChangeAspect="1"/>
            </p:cNvPicPr>
            <p:nvPr/>
          </p:nvPicPr>
          <p:blipFill>
            <a:blip r:embed="rId5"/>
            <a:srcRect l="2939" r="1796"/>
            <a:stretch/>
          </p:blipFill>
          <p:spPr>
            <a:xfrm>
              <a:off x="5786178" y="790401"/>
              <a:ext cx="2304789" cy="1257300"/>
            </a:xfrm>
            <a:prstGeom prst="rect">
              <a:avLst/>
            </a:prstGeom>
          </p:spPr>
        </p:pic>
      </p:grpSp>
    </p:spTree>
    <p:extLst>
      <p:ext uri="{BB962C8B-B14F-4D97-AF65-F5344CB8AC3E}">
        <p14:creationId xmlns:p14="http://schemas.microsoft.com/office/powerpoint/2010/main" val="175080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199"/>
        <p:cNvGrpSpPr/>
        <p:nvPr/>
      </p:nvGrpSpPr>
      <p:grpSpPr>
        <a:xfrm>
          <a:off x="0" y="0"/>
          <a:ext cx="0" cy="0"/>
          <a:chOff x="0" y="0"/>
          <a:chExt cx="0" cy="0"/>
        </a:xfrm>
      </p:grpSpPr>
      <p:sp>
        <p:nvSpPr>
          <p:cNvPr id="5201" name="Google Shape;5201;p459"/>
          <p:cNvSpPr txBox="1"/>
          <p:nvPr/>
        </p:nvSpPr>
        <p:spPr>
          <a:xfrm>
            <a:off x="385032" y="9553046"/>
            <a:ext cx="7894902" cy="553937"/>
          </a:xfrm>
          <a:prstGeom prst="rect">
            <a:avLst/>
          </a:prstGeom>
          <a:noFill/>
          <a:ln>
            <a:noFill/>
          </a:ln>
        </p:spPr>
        <p:txBody>
          <a:bodyPr spcFirstLastPara="1" wrap="square" lIns="137138" tIns="68550" rIns="137138" bIns="68550" anchor="t" anchorCtr="0">
            <a:spAutoFit/>
          </a:bodyPr>
          <a:lstStyle/>
          <a:p>
            <a:pPr>
              <a:lnSpc>
                <a:spcPct val="150000"/>
              </a:lnSpc>
            </a:pPr>
            <a:r>
              <a:rPr lang="en-US" dirty="0">
                <a:solidFill>
                  <a:srgbClr val="3F3F3F"/>
                </a:solidFill>
                <a:latin typeface="Poppins"/>
                <a:ea typeface="Poppins"/>
                <a:cs typeface="Poppins"/>
                <a:sym typeface="Poppins"/>
              </a:rPr>
              <a:t> </a:t>
            </a:r>
            <a:endParaRPr sz="2700" dirty="0"/>
          </a:p>
        </p:txBody>
      </p:sp>
      <p:sp>
        <p:nvSpPr>
          <p:cNvPr id="5202" name="Google Shape;5202;p459"/>
          <p:cNvSpPr txBox="1"/>
          <p:nvPr/>
        </p:nvSpPr>
        <p:spPr>
          <a:xfrm>
            <a:off x="194030" y="1095774"/>
            <a:ext cx="17650349" cy="1061769"/>
          </a:xfrm>
          <a:prstGeom prst="rect">
            <a:avLst/>
          </a:prstGeom>
          <a:noFill/>
          <a:ln>
            <a:noFill/>
          </a:ln>
        </p:spPr>
        <p:txBody>
          <a:bodyPr spcFirstLastPara="1" wrap="square" lIns="137138" tIns="68550" rIns="137138" bIns="68550" anchor="t" anchorCtr="0">
            <a:spAutoFit/>
          </a:bodyPr>
          <a:lstStyle/>
          <a:p>
            <a:pPr marL="857250" indent="-857250">
              <a:buClr>
                <a:srgbClr val="FF0000"/>
              </a:buClr>
              <a:buSzPts val="4000"/>
              <a:buFont typeface="Noto Sans Symbols"/>
              <a:buChar char="⮚"/>
            </a:pPr>
            <a:r>
              <a:rPr lang="en-US" sz="6000" b="1" u="sng">
                <a:solidFill>
                  <a:srgbClr val="FF0000"/>
                </a:solidFill>
                <a:latin typeface="Arial"/>
                <a:ea typeface="Arial"/>
                <a:cs typeface="Arial"/>
                <a:sym typeface="Arial"/>
              </a:rPr>
              <a:t>Data Protection</a:t>
            </a:r>
            <a:endParaRPr sz="2700"/>
          </a:p>
        </p:txBody>
      </p:sp>
      <p:sp>
        <p:nvSpPr>
          <p:cNvPr id="5203" name="Google Shape;5203;p459"/>
          <p:cNvSpPr txBox="1"/>
          <p:nvPr/>
        </p:nvSpPr>
        <p:spPr>
          <a:xfrm>
            <a:off x="914532" y="1983952"/>
            <a:ext cx="16929846" cy="7201911"/>
          </a:xfrm>
          <a:prstGeom prst="rect">
            <a:avLst/>
          </a:prstGeom>
          <a:noFill/>
          <a:ln>
            <a:noFill/>
          </a:ln>
        </p:spPr>
        <p:txBody>
          <a:bodyPr spcFirstLastPara="1" wrap="square" lIns="137138" tIns="68550" rIns="137138" bIns="68550" anchor="t" anchorCtr="0">
            <a:spAutoFit/>
          </a:bodyPr>
          <a:lstStyle/>
          <a:p>
            <a:pPr marL="428625" indent="-276225">
              <a:buClr>
                <a:schemeClr val="dk1"/>
              </a:buClr>
              <a:buSzPts val="1600"/>
            </a:pPr>
            <a:endParaRPr sz="2400" b="1">
              <a:solidFill>
                <a:schemeClr val="dk1"/>
              </a:solidFill>
              <a:latin typeface="Arial"/>
              <a:ea typeface="Arial"/>
              <a:cs typeface="Arial"/>
              <a:sym typeface="Arial"/>
            </a:endParaRPr>
          </a:p>
          <a:p>
            <a:pPr marL="428625" indent="-428625">
              <a:buClr>
                <a:schemeClr val="dk1"/>
              </a:buClr>
              <a:buSzPts val="1800"/>
              <a:buFont typeface="Noto Sans Symbols"/>
              <a:buChar char="⮚"/>
            </a:pPr>
            <a:r>
              <a:rPr lang="en-US" sz="2700" b="1">
                <a:solidFill>
                  <a:schemeClr val="dk1"/>
                </a:solidFill>
                <a:latin typeface="Arial"/>
                <a:ea typeface="Arial"/>
                <a:cs typeface="Arial"/>
                <a:sym typeface="Arial"/>
              </a:rPr>
              <a:t>Data protection Methods</a:t>
            </a:r>
            <a:endParaRPr sz="2700"/>
          </a:p>
          <a:p>
            <a:pPr marL="428625" indent="-428625">
              <a:lnSpc>
                <a:spcPct val="200000"/>
              </a:lnSpc>
              <a:buClr>
                <a:schemeClr val="dk1"/>
              </a:buClr>
              <a:buSzPts val="1600"/>
              <a:buFont typeface="Arial"/>
              <a:buChar char="•"/>
            </a:pPr>
            <a:r>
              <a:rPr lang="en-US" sz="2400">
                <a:solidFill>
                  <a:schemeClr val="dk1"/>
                </a:solidFill>
                <a:latin typeface="Arial"/>
                <a:ea typeface="Arial"/>
                <a:cs typeface="Arial"/>
                <a:sym typeface="Arial"/>
              </a:rPr>
              <a:t>Geographic Restrictions</a:t>
            </a:r>
            <a:endParaRPr sz="2700"/>
          </a:p>
          <a:p>
            <a:pPr marL="428625" indent="-428625">
              <a:lnSpc>
                <a:spcPct val="200000"/>
              </a:lnSpc>
              <a:buClr>
                <a:schemeClr val="dk1"/>
              </a:buClr>
              <a:buSzPts val="1600"/>
              <a:buFont typeface="Arial"/>
              <a:buChar char="•"/>
            </a:pPr>
            <a:r>
              <a:rPr lang="en-US" sz="2400">
                <a:solidFill>
                  <a:schemeClr val="dk1"/>
                </a:solidFill>
                <a:latin typeface="Arial"/>
                <a:ea typeface="Arial"/>
                <a:cs typeface="Arial"/>
                <a:sym typeface="Arial"/>
              </a:rPr>
              <a:t>Encryption</a:t>
            </a:r>
            <a:endParaRPr sz="2700"/>
          </a:p>
          <a:p>
            <a:pPr marL="428625" indent="-428625">
              <a:lnSpc>
                <a:spcPct val="200000"/>
              </a:lnSpc>
              <a:buClr>
                <a:schemeClr val="dk1"/>
              </a:buClr>
              <a:buSzPts val="1600"/>
              <a:buFont typeface="Arial"/>
              <a:buChar char="•"/>
            </a:pPr>
            <a:r>
              <a:rPr lang="en-US" sz="2400">
                <a:solidFill>
                  <a:schemeClr val="dk1"/>
                </a:solidFill>
                <a:latin typeface="Arial"/>
                <a:ea typeface="Arial"/>
                <a:cs typeface="Arial"/>
                <a:sym typeface="Arial"/>
              </a:rPr>
              <a:t>Hashing</a:t>
            </a:r>
            <a:endParaRPr sz="2700"/>
          </a:p>
          <a:p>
            <a:pPr marL="428625" indent="-428625">
              <a:lnSpc>
                <a:spcPct val="200000"/>
              </a:lnSpc>
              <a:buClr>
                <a:schemeClr val="dk1"/>
              </a:buClr>
              <a:buSzPts val="1600"/>
              <a:buFont typeface="Arial"/>
              <a:buChar char="•"/>
            </a:pPr>
            <a:r>
              <a:rPr lang="en-US" sz="2400">
                <a:solidFill>
                  <a:schemeClr val="dk1"/>
                </a:solidFill>
                <a:latin typeface="Arial"/>
                <a:ea typeface="Arial"/>
                <a:cs typeface="Arial"/>
                <a:sym typeface="Arial"/>
              </a:rPr>
              <a:t>Masking</a:t>
            </a:r>
            <a:endParaRPr sz="2700"/>
          </a:p>
          <a:p>
            <a:pPr marL="428625" indent="-428625">
              <a:lnSpc>
                <a:spcPct val="200000"/>
              </a:lnSpc>
              <a:buClr>
                <a:schemeClr val="dk1"/>
              </a:buClr>
              <a:buSzPts val="1600"/>
              <a:buFont typeface="Arial"/>
              <a:buChar char="•"/>
            </a:pPr>
            <a:r>
              <a:rPr lang="en-US" sz="2400">
                <a:solidFill>
                  <a:schemeClr val="dk1"/>
                </a:solidFill>
                <a:latin typeface="Arial"/>
                <a:ea typeface="Arial"/>
                <a:cs typeface="Arial"/>
                <a:sym typeface="Arial"/>
              </a:rPr>
              <a:t>Tokenization</a:t>
            </a:r>
            <a:endParaRPr sz="2700"/>
          </a:p>
          <a:p>
            <a:pPr marL="428625" indent="-428625">
              <a:lnSpc>
                <a:spcPct val="200000"/>
              </a:lnSpc>
              <a:buClr>
                <a:schemeClr val="dk1"/>
              </a:buClr>
              <a:buSzPts val="1600"/>
              <a:buFont typeface="Arial"/>
              <a:buChar char="•"/>
            </a:pPr>
            <a:r>
              <a:rPr lang="en-US" sz="2400">
                <a:solidFill>
                  <a:schemeClr val="dk1"/>
                </a:solidFill>
                <a:latin typeface="Arial"/>
                <a:ea typeface="Arial"/>
                <a:cs typeface="Arial"/>
                <a:sym typeface="Arial"/>
              </a:rPr>
              <a:t>Obfuscation</a:t>
            </a:r>
            <a:endParaRPr sz="2700"/>
          </a:p>
          <a:p>
            <a:pPr marL="428625" indent="-428625">
              <a:lnSpc>
                <a:spcPct val="200000"/>
              </a:lnSpc>
              <a:buClr>
                <a:schemeClr val="dk1"/>
              </a:buClr>
              <a:buSzPts val="1600"/>
              <a:buFont typeface="Arial"/>
              <a:buChar char="•"/>
            </a:pPr>
            <a:r>
              <a:rPr lang="en-US" sz="2400">
                <a:solidFill>
                  <a:schemeClr val="dk1"/>
                </a:solidFill>
                <a:latin typeface="Arial"/>
                <a:ea typeface="Arial"/>
                <a:cs typeface="Arial"/>
                <a:sym typeface="Arial"/>
              </a:rPr>
              <a:t>Segmentation</a:t>
            </a:r>
            <a:endParaRPr sz="2700"/>
          </a:p>
          <a:p>
            <a:pPr marL="428625" indent="-428625">
              <a:lnSpc>
                <a:spcPct val="200000"/>
              </a:lnSpc>
              <a:buClr>
                <a:schemeClr val="dk1"/>
              </a:buClr>
              <a:buSzPts val="1600"/>
              <a:buFont typeface="Arial"/>
              <a:buChar char="•"/>
            </a:pPr>
            <a:r>
              <a:rPr lang="en-US" sz="2400">
                <a:solidFill>
                  <a:schemeClr val="dk1"/>
                </a:solidFill>
                <a:latin typeface="Arial"/>
                <a:ea typeface="Arial"/>
                <a:cs typeface="Arial"/>
                <a:sym typeface="Arial"/>
              </a:rPr>
              <a:t>Permission Restrictions</a:t>
            </a:r>
            <a:endParaRPr sz="2700"/>
          </a:p>
          <a:p>
            <a:pPr marL="428625" indent="-276225">
              <a:buClr>
                <a:schemeClr val="dk1"/>
              </a:buClr>
              <a:buSzPts val="1600"/>
            </a:pPr>
            <a:endParaRPr sz="2400">
              <a:solidFill>
                <a:schemeClr val="dk1"/>
              </a:solidFill>
              <a:latin typeface="Arial"/>
              <a:ea typeface="Arial"/>
              <a:cs typeface="Arial"/>
              <a:sym typeface="Arial"/>
            </a:endParaRPr>
          </a:p>
        </p:txBody>
      </p:sp>
      <p:grpSp>
        <p:nvGrpSpPr>
          <p:cNvPr id="5" name="Group 4">
            <a:extLst>
              <a:ext uri="{FF2B5EF4-FFF2-40B4-BE49-F238E27FC236}">
                <a16:creationId xmlns:a16="http://schemas.microsoft.com/office/drawing/2014/main" id="{8AE466D6-468C-842F-5696-94FAE4554659}"/>
              </a:ext>
            </a:extLst>
          </p:cNvPr>
          <p:cNvGrpSpPr/>
          <p:nvPr/>
        </p:nvGrpSpPr>
        <p:grpSpPr>
          <a:xfrm>
            <a:off x="12268200" y="114300"/>
            <a:ext cx="5892450" cy="1650496"/>
            <a:chOff x="5786178" y="596169"/>
            <a:chExt cx="5892450" cy="1650496"/>
          </a:xfrm>
        </p:grpSpPr>
        <p:pic>
          <p:nvPicPr>
            <p:cNvPr id="6" name="Picture 5" descr="A screenshot of a computer&#10;&#10;Description automatically generated">
              <a:extLst>
                <a:ext uri="{FF2B5EF4-FFF2-40B4-BE49-F238E27FC236}">
                  <a16:creationId xmlns:a16="http://schemas.microsoft.com/office/drawing/2014/main" id="{AC586622-7BF5-D481-DBEB-59127045546E}"/>
                </a:ext>
              </a:extLst>
            </p:cNvPr>
            <p:cNvPicPr>
              <a:picLocks noChangeAspect="1"/>
            </p:cNvPicPr>
            <p:nvPr/>
          </p:nvPicPr>
          <p:blipFill>
            <a:blip r:embed="rId3"/>
            <a:srcRect l="42484" t="2521" r="43651" b="81513"/>
            <a:stretch/>
          </p:blipFill>
          <p:spPr>
            <a:xfrm>
              <a:off x="9140917" y="596169"/>
              <a:ext cx="2537711" cy="1650496"/>
            </a:xfrm>
            <a:prstGeom prst="rect">
              <a:avLst/>
            </a:prstGeom>
          </p:spPr>
        </p:pic>
        <p:pic>
          <p:nvPicPr>
            <p:cNvPr id="7" name="Picture 6" descr="A logo for a company&#10;&#10;AI-generated content may be incorrect.">
              <a:extLst>
                <a:ext uri="{FF2B5EF4-FFF2-40B4-BE49-F238E27FC236}">
                  <a16:creationId xmlns:a16="http://schemas.microsoft.com/office/drawing/2014/main" id="{70EF21F7-96F1-B650-815E-7CF427AB8EB5}"/>
                </a:ext>
              </a:extLst>
            </p:cNvPr>
            <p:cNvPicPr>
              <a:picLocks noChangeAspect="1"/>
            </p:cNvPicPr>
            <p:nvPr/>
          </p:nvPicPr>
          <p:blipFill>
            <a:blip r:embed="rId4"/>
            <a:srcRect l="2939" r="1796"/>
            <a:stretch/>
          </p:blipFill>
          <p:spPr>
            <a:xfrm>
              <a:off x="5786178" y="790401"/>
              <a:ext cx="2304789" cy="1257300"/>
            </a:xfrm>
            <a:prstGeom prst="rect">
              <a:avLst/>
            </a:prstGeom>
          </p:spPr>
        </p:pic>
      </p:grpSp>
    </p:spTree>
    <p:extLst>
      <p:ext uri="{BB962C8B-B14F-4D97-AF65-F5344CB8AC3E}">
        <p14:creationId xmlns:p14="http://schemas.microsoft.com/office/powerpoint/2010/main" val="3567342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208"/>
        <p:cNvGrpSpPr/>
        <p:nvPr/>
      </p:nvGrpSpPr>
      <p:grpSpPr>
        <a:xfrm>
          <a:off x="0" y="0"/>
          <a:ext cx="0" cy="0"/>
          <a:chOff x="0" y="0"/>
          <a:chExt cx="0" cy="0"/>
        </a:xfrm>
      </p:grpSpPr>
      <p:sp>
        <p:nvSpPr>
          <p:cNvPr id="5210" name="Google Shape;5210;p460"/>
          <p:cNvSpPr txBox="1"/>
          <p:nvPr/>
        </p:nvSpPr>
        <p:spPr>
          <a:xfrm>
            <a:off x="385032" y="9553046"/>
            <a:ext cx="7894902" cy="553937"/>
          </a:xfrm>
          <a:prstGeom prst="rect">
            <a:avLst/>
          </a:prstGeom>
          <a:noFill/>
          <a:ln>
            <a:noFill/>
          </a:ln>
        </p:spPr>
        <p:txBody>
          <a:bodyPr spcFirstLastPara="1" wrap="square" lIns="137138" tIns="68550" rIns="137138" bIns="68550" anchor="t" anchorCtr="0">
            <a:spAutoFit/>
          </a:bodyPr>
          <a:lstStyle/>
          <a:p>
            <a:pPr>
              <a:lnSpc>
                <a:spcPct val="150000"/>
              </a:lnSpc>
            </a:pPr>
            <a:r>
              <a:rPr lang="en-US" dirty="0">
                <a:solidFill>
                  <a:srgbClr val="3F3F3F"/>
                </a:solidFill>
                <a:latin typeface="Poppins"/>
                <a:ea typeface="Poppins"/>
                <a:cs typeface="Poppins"/>
                <a:sym typeface="Poppins"/>
              </a:rPr>
              <a:t> </a:t>
            </a:r>
            <a:endParaRPr sz="2700" dirty="0"/>
          </a:p>
        </p:txBody>
      </p:sp>
      <p:sp>
        <p:nvSpPr>
          <p:cNvPr id="5211" name="Google Shape;5211;p460"/>
          <p:cNvSpPr txBox="1"/>
          <p:nvPr/>
        </p:nvSpPr>
        <p:spPr>
          <a:xfrm>
            <a:off x="194030" y="1095774"/>
            <a:ext cx="17650349" cy="1061769"/>
          </a:xfrm>
          <a:prstGeom prst="rect">
            <a:avLst/>
          </a:prstGeom>
          <a:noFill/>
          <a:ln>
            <a:noFill/>
          </a:ln>
        </p:spPr>
        <p:txBody>
          <a:bodyPr spcFirstLastPara="1" wrap="square" lIns="137138" tIns="68550" rIns="137138" bIns="68550" anchor="t" anchorCtr="0">
            <a:spAutoFit/>
          </a:bodyPr>
          <a:lstStyle/>
          <a:p>
            <a:pPr marL="857250" indent="-857250">
              <a:buClr>
                <a:srgbClr val="FF0000"/>
              </a:buClr>
              <a:buSzPts val="4000"/>
              <a:buFont typeface="Noto Sans Symbols"/>
              <a:buChar char="⮚"/>
            </a:pPr>
            <a:r>
              <a:rPr lang="en-US" sz="6000" b="1" u="sng">
                <a:solidFill>
                  <a:srgbClr val="FF0000"/>
                </a:solidFill>
                <a:latin typeface="Arial"/>
                <a:ea typeface="Arial"/>
                <a:cs typeface="Arial"/>
                <a:sym typeface="Arial"/>
              </a:rPr>
              <a:t>Data Loss Prevention</a:t>
            </a:r>
            <a:endParaRPr sz="2700"/>
          </a:p>
        </p:txBody>
      </p:sp>
      <p:pic>
        <p:nvPicPr>
          <p:cNvPr id="5212" name="Google Shape;5212;p460" descr="A diagram of data loss prevention&#10;&#10;Description automatically generated"/>
          <p:cNvPicPr preferRelativeResize="0"/>
          <p:nvPr/>
        </p:nvPicPr>
        <p:blipFill rotWithShape="1">
          <a:blip r:embed="rId3">
            <a:alphaModFix/>
          </a:blip>
          <a:srcRect b="10651"/>
          <a:stretch/>
        </p:blipFill>
        <p:spPr>
          <a:xfrm>
            <a:off x="3471258" y="2503591"/>
            <a:ext cx="11658600" cy="5859407"/>
          </a:xfrm>
          <a:prstGeom prst="rect">
            <a:avLst/>
          </a:prstGeom>
          <a:noFill/>
          <a:ln>
            <a:noFill/>
          </a:ln>
        </p:spPr>
      </p:pic>
      <p:grpSp>
        <p:nvGrpSpPr>
          <p:cNvPr id="5" name="Group 4">
            <a:extLst>
              <a:ext uri="{FF2B5EF4-FFF2-40B4-BE49-F238E27FC236}">
                <a16:creationId xmlns:a16="http://schemas.microsoft.com/office/drawing/2014/main" id="{8AE466D6-468C-842F-5696-94FAE4554659}"/>
              </a:ext>
            </a:extLst>
          </p:cNvPr>
          <p:cNvGrpSpPr/>
          <p:nvPr/>
        </p:nvGrpSpPr>
        <p:grpSpPr>
          <a:xfrm>
            <a:off x="12268200" y="114300"/>
            <a:ext cx="5892450" cy="1650496"/>
            <a:chOff x="5786178" y="596169"/>
            <a:chExt cx="5892450" cy="1650496"/>
          </a:xfrm>
        </p:grpSpPr>
        <p:pic>
          <p:nvPicPr>
            <p:cNvPr id="6" name="Picture 5" descr="A screenshot of a computer&#10;&#10;Description automatically generated">
              <a:extLst>
                <a:ext uri="{FF2B5EF4-FFF2-40B4-BE49-F238E27FC236}">
                  <a16:creationId xmlns:a16="http://schemas.microsoft.com/office/drawing/2014/main" id="{AC586622-7BF5-D481-DBEB-59127045546E}"/>
                </a:ext>
              </a:extLst>
            </p:cNvPr>
            <p:cNvPicPr>
              <a:picLocks noChangeAspect="1"/>
            </p:cNvPicPr>
            <p:nvPr/>
          </p:nvPicPr>
          <p:blipFill>
            <a:blip r:embed="rId4"/>
            <a:srcRect l="42484" t="2521" r="43651" b="81513"/>
            <a:stretch/>
          </p:blipFill>
          <p:spPr>
            <a:xfrm>
              <a:off x="9140917" y="596169"/>
              <a:ext cx="2537711" cy="1650496"/>
            </a:xfrm>
            <a:prstGeom prst="rect">
              <a:avLst/>
            </a:prstGeom>
          </p:spPr>
        </p:pic>
        <p:pic>
          <p:nvPicPr>
            <p:cNvPr id="7" name="Picture 6" descr="A logo for a company&#10;&#10;AI-generated content may be incorrect.">
              <a:extLst>
                <a:ext uri="{FF2B5EF4-FFF2-40B4-BE49-F238E27FC236}">
                  <a16:creationId xmlns:a16="http://schemas.microsoft.com/office/drawing/2014/main" id="{70EF21F7-96F1-B650-815E-7CF427AB8EB5}"/>
                </a:ext>
              </a:extLst>
            </p:cNvPr>
            <p:cNvPicPr>
              <a:picLocks noChangeAspect="1"/>
            </p:cNvPicPr>
            <p:nvPr/>
          </p:nvPicPr>
          <p:blipFill>
            <a:blip r:embed="rId5"/>
            <a:srcRect l="2939" r="1796"/>
            <a:stretch/>
          </p:blipFill>
          <p:spPr>
            <a:xfrm>
              <a:off x="5786178" y="790401"/>
              <a:ext cx="2304789" cy="1257300"/>
            </a:xfrm>
            <a:prstGeom prst="rect">
              <a:avLst/>
            </a:prstGeom>
          </p:spPr>
        </p:pic>
      </p:grpSp>
    </p:spTree>
    <p:extLst>
      <p:ext uri="{BB962C8B-B14F-4D97-AF65-F5344CB8AC3E}">
        <p14:creationId xmlns:p14="http://schemas.microsoft.com/office/powerpoint/2010/main" val="3207538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E2081-026F-F336-B016-44CE810CCFA6}"/>
            </a:ext>
          </a:extLst>
        </p:cNvPr>
        <p:cNvGrpSpPr/>
        <p:nvPr/>
      </p:nvGrpSpPr>
      <p:grpSpPr>
        <a:xfrm>
          <a:off x="0" y="0"/>
          <a:ext cx="0" cy="0"/>
          <a:chOff x="0" y="0"/>
          <a:chExt cx="0" cy="0"/>
        </a:xfrm>
      </p:grpSpPr>
      <p:pic>
        <p:nvPicPr>
          <p:cNvPr id="1026" name="Picture 2" descr="Application Security A Cybersecurity Component Training Ppt Images Content Ready">
            <a:extLst>
              <a:ext uri="{FF2B5EF4-FFF2-40B4-BE49-F238E27FC236}">
                <a16:creationId xmlns:a16="http://schemas.microsoft.com/office/drawing/2014/main" id="{B1CB7BAF-9390-ABEE-34DB-EF623B3A7F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53993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265"/>
        <p:cNvGrpSpPr/>
        <p:nvPr/>
      </p:nvGrpSpPr>
      <p:grpSpPr>
        <a:xfrm>
          <a:off x="0" y="0"/>
          <a:ext cx="0" cy="0"/>
          <a:chOff x="0" y="0"/>
          <a:chExt cx="0" cy="0"/>
        </a:xfrm>
      </p:grpSpPr>
      <p:sp>
        <p:nvSpPr>
          <p:cNvPr id="5267" name="Google Shape;5267;p466"/>
          <p:cNvSpPr txBox="1"/>
          <p:nvPr/>
        </p:nvSpPr>
        <p:spPr>
          <a:xfrm>
            <a:off x="385032" y="9553046"/>
            <a:ext cx="7894902" cy="553937"/>
          </a:xfrm>
          <a:prstGeom prst="rect">
            <a:avLst/>
          </a:prstGeom>
          <a:noFill/>
          <a:ln>
            <a:noFill/>
          </a:ln>
        </p:spPr>
        <p:txBody>
          <a:bodyPr spcFirstLastPara="1" wrap="square" lIns="137138" tIns="68550" rIns="137138" bIns="68550" anchor="t" anchorCtr="0">
            <a:spAutoFit/>
          </a:bodyPr>
          <a:lstStyle/>
          <a:p>
            <a:pPr>
              <a:lnSpc>
                <a:spcPct val="150000"/>
              </a:lnSpc>
            </a:pPr>
            <a:r>
              <a:rPr lang="en-US" dirty="0">
                <a:solidFill>
                  <a:srgbClr val="3F3F3F"/>
                </a:solidFill>
                <a:latin typeface="Poppins"/>
                <a:ea typeface="Poppins"/>
                <a:cs typeface="Poppins"/>
                <a:sym typeface="Poppins"/>
              </a:rPr>
              <a:t> </a:t>
            </a:r>
            <a:endParaRPr sz="2700" dirty="0"/>
          </a:p>
        </p:txBody>
      </p:sp>
      <p:sp>
        <p:nvSpPr>
          <p:cNvPr id="5268" name="Google Shape;5268;p466"/>
          <p:cNvSpPr txBox="1"/>
          <p:nvPr/>
        </p:nvSpPr>
        <p:spPr>
          <a:xfrm>
            <a:off x="194030" y="1095774"/>
            <a:ext cx="17650349" cy="1061769"/>
          </a:xfrm>
          <a:prstGeom prst="rect">
            <a:avLst/>
          </a:prstGeom>
          <a:noFill/>
          <a:ln>
            <a:noFill/>
          </a:ln>
        </p:spPr>
        <p:txBody>
          <a:bodyPr spcFirstLastPara="1" wrap="square" lIns="137138" tIns="68550" rIns="137138" bIns="68550" anchor="t" anchorCtr="0">
            <a:spAutoFit/>
          </a:bodyPr>
          <a:lstStyle/>
          <a:p>
            <a:pPr marL="857250" indent="-857250">
              <a:buClr>
                <a:srgbClr val="FF0000"/>
              </a:buClr>
              <a:buSzPts val="4000"/>
              <a:buFont typeface="Noto Sans Symbols"/>
              <a:buChar char="⮚"/>
            </a:pPr>
            <a:r>
              <a:rPr lang="en-US" sz="6000" b="1" u="sng">
                <a:solidFill>
                  <a:srgbClr val="FF0000"/>
                </a:solidFill>
                <a:latin typeface="Arial"/>
                <a:ea typeface="Arial"/>
                <a:cs typeface="Arial"/>
                <a:sym typeface="Arial"/>
              </a:rPr>
              <a:t>Security Awareness Training Lifecycle</a:t>
            </a:r>
            <a:endParaRPr sz="2700"/>
          </a:p>
        </p:txBody>
      </p:sp>
      <p:sp>
        <p:nvSpPr>
          <p:cNvPr id="5269" name="Google Shape;5269;p466"/>
          <p:cNvSpPr txBox="1"/>
          <p:nvPr/>
        </p:nvSpPr>
        <p:spPr>
          <a:xfrm>
            <a:off x="1264023" y="2299448"/>
            <a:ext cx="16580355" cy="1800432"/>
          </a:xfrm>
          <a:prstGeom prst="rect">
            <a:avLst/>
          </a:prstGeom>
          <a:noFill/>
          <a:ln>
            <a:noFill/>
          </a:ln>
        </p:spPr>
        <p:txBody>
          <a:bodyPr spcFirstLastPara="1" wrap="square" lIns="137138" tIns="68550" rIns="137138" bIns="68550" anchor="t" anchorCtr="0">
            <a:spAutoFit/>
          </a:bodyPr>
          <a:lstStyle/>
          <a:p>
            <a:endParaRPr sz="2700" b="1">
              <a:solidFill>
                <a:schemeClr val="dk1"/>
              </a:solidFill>
              <a:latin typeface="Arial"/>
              <a:ea typeface="Arial"/>
              <a:cs typeface="Arial"/>
              <a:sym typeface="Arial"/>
            </a:endParaRPr>
          </a:p>
          <a:p>
            <a:endParaRPr sz="2700" b="1">
              <a:solidFill>
                <a:schemeClr val="dk1"/>
              </a:solidFill>
              <a:latin typeface="Arial"/>
              <a:ea typeface="Arial"/>
              <a:cs typeface="Arial"/>
              <a:sym typeface="Arial"/>
            </a:endParaRPr>
          </a:p>
          <a:p>
            <a:endParaRPr sz="2700" b="1">
              <a:solidFill>
                <a:schemeClr val="dk1"/>
              </a:solidFill>
              <a:latin typeface="Arial"/>
              <a:ea typeface="Arial"/>
              <a:cs typeface="Arial"/>
              <a:sym typeface="Arial"/>
            </a:endParaRPr>
          </a:p>
          <a:p>
            <a:pPr marL="428625" indent="-257175">
              <a:buClr>
                <a:schemeClr val="dk1"/>
              </a:buClr>
              <a:buSzPts val="1800"/>
            </a:pPr>
            <a:endParaRPr sz="2700">
              <a:solidFill>
                <a:schemeClr val="dk1"/>
              </a:solidFill>
              <a:latin typeface="Arial"/>
              <a:ea typeface="Arial"/>
              <a:cs typeface="Arial"/>
              <a:sym typeface="Arial"/>
            </a:endParaRPr>
          </a:p>
        </p:txBody>
      </p:sp>
      <p:pic>
        <p:nvPicPr>
          <p:cNvPr id="5270" name="Google Shape;5270;p466"/>
          <p:cNvPicPr preferRelativeResize="0"/>
          <p:nvPr/>
        </p:nvPicPr>
        <p:blipFill rotWithShape="1">
          <a:blip r:embed="rId3">
            <a:alphaModFix/>
          </a:blip>
          <a:srcRect/>
          <a:stretch/>
        </p:blipFill>
        <p:spPr>
          <a:xfrm>
            <a:off x="4326421" y="2628660"/>
            <a:ext cx="9385565" cy="6453327"/>
          </a:xfrm>
          <a:prstGeom prst="rect">
            <a:avLst/>
          </a:prstGeom>
          <a:noFill/>
          <a:ln>
            <a:noFill/>
          </a:ln>
        </p:spPr>
      </p:pic>
      <p:grpSp>
        <p:nvGrpSpPr>
          <p:cNvPr id="6" name="Group 5">
            <a:extLst>
              <a:ext uri="{FF2B5EF4-FFF2-40B4-BE49-F238E27FC236}">
                <a16:creationId xmlns:a16="http://schemas.microsoft.com/office/drawing/2014/main" id="{8AE466D6-468C-842F-5696-94FAE4554659}"/>
              </a:ext>
            </a:extLst>
          </p:cNvPr>
          <p:cNvGrpSpPr/>
          <p:nvPr/>
        </p:nvGrpSpPr>
        <p:grpSpPr>
          <a:xfrm>
            <a:off x="12268200" y="114300"/>
            <a:ext cx="5892450" cy="1650496"/>
            <a:chOff x="5786178" y="596169"/>
            <a:chExt cx="5892450" cy="1650496"/>
          </a:xfrm>
        </p:grpSpPr>
        <p:pic>
          <p:nvPicPr>
            <p:cNvPr id="7" name="Picture 6" descr="A screenshot of a computer&#10;&#10;Description automatically generated">
              <a:extLst>
                <a:ext uri="{FF2B5EF4-FFF2-40B4-BE49-F238E27FC236}">
                  <a16:creationId xmlns:a16="http://schemas.microsoft.com/office/drawing/2014/main" id="{AC586622-7BF5-D481-DBEB-59127045546E}"/>
                </a:ext>
              </a:extLst>
            </p:cNvPr>
            <p:cNvPicPr>
              <a:picLocks noChangeAspect="1"/>
            </p:cNvPicPr>
            <p:nvPr/>
          </p:nvPicPr>
          <p:blipFill>
            <a:blip r:embed="rId4"/>
            <a:srcRect l="42484" t="2521" r="43651" b="81513"/>
            <a:stretch/>
          </p:blipFill>
          <p:spPr>
            <a:xfrm>
              <a:off x="9140917" y="596169"/>
              <a:ext cx="2537711" cy="1650496"/>
            </a:xfrm>
            <a:prstGeom prst="rect">
              <a:avLst/>
            </a:prstGeom>
          </p:spPr>
        </p:pic>
        <p:pic>
          <p:nvPicPr>
            <p:cNvPr id="8" name="Picture 7" descr="A logo for a company&#10;&#10;AI-generated content may be incorrect.">
              <a:extLst>
                <a:ext uri="{FF2B5EF4-FFF2-40B4-BE49-F238E27FC236}">
                  <a16:creationId xmlns:a16="http://schemas.microsoft.com/office/drawing/2014/main" id="{70EF21F7-96F1-B650-815E-7CF427AB8EB5}"/>
                </a:ext>
              </a:extLst>
            </p:cNvPr>
            <p:cNvPicPr>
              <a:picLocks noChangeAspect="1"/>
            </p:cNvPicPr>
            <p:nvPr/>
          </p:nvPicPr>
          <p:blipFill>
            <a:blip r:embed="rId5"/>
            <a:srcRect l="2939" r="1796"/>
            <a:stretch/>
          </p:blipFill>
          <p:spPr>
            <a:xfrm>
              <a:off x="5786178" y="790401"/>
              <a:ext cx="2304789" cy="1257300"/>
            </a:xfrm>
            <a:prstGeom prst="rect">
              <a:avLst/>
            </a:prstGeom>
          </p:spPr>
        </p:pic>
      </p:grpSp>
    </p:spTree>
    <p:extLst>
      <p:ext uri="{BB962C8B-B14F-4D97-AF65-F5344CB8AC3E}">
        <p14:creationId xmlns:p14="http://schemas.microsoft.com/office/powerpoint/2010/main" val="2932720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yber Security Policy Powerpoint Ppt Template Bundles">
            <a:extLst>
              <a:ext uri="{FF2B5EF4-FFF2-40B4-BE49-F238E27FC236}">
                <a16:creationId xmlns:a16="http://schemas.microsoft.com/office/drawing/2014/main" id="{A83E63A5-8161-BD6E-D473-93E41B7375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A1E1C87-D15B-31BD-DA4E-423F60CCBC77}"/>
              </a:ext>
            </a:extLst>
          </p:cNvPr>
          <p:cNvSpPr/>
          <p:nvPr/>
        </p:nvSpPr>
        <p:spPr>
          <a:xfrm>
            <a:off x="12017828" y="6825344"/>
            <a:ext cx="5551715" cy="48985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sz="2700"/>
          </a:p>
        </p:txBody>
      </p:sp>
    </p:spTree>
    <p:extLst>
      <p:ext uri="{BB962C8B-B14F-4D97-AF65-F5344CB8AC3E}">
        <p14:creationId xmlns:p14="http://schemas.microsoft.com/office/powerpoint/2010/main" val="29001693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B9977-DDAD-AF88-83B1-6FA30BCA5745}"/>
              </a:ext>
            </a:extLst>
          </p:cNvPr>
          <p:cNvSpPr>
            <a:spLocks noGrp="1"/>
          </p:cNvSpPr>
          <p:nvPr>
            <p:ph type="title"/>
          </p:nvPr>
        </p:nvSpPr>
        <p:spPr>
          <a:xfrm>
            <a:off x="440871" y="547689"/>
            <a:ext cx="16589829" cy="660627"/>
          </a:xfrm>
        </p:spPr>
        <p:txBody>
          <a:bodyPr>
            <a:normAutofit/>
          </a:bodyPr>
          <a:lstStyle/>
          <a:p>
            <a:r>
              <a:rPr lang="en-US" sz="3000" b="1" u="sng" dirty="0">
                <a:latin typeface="Arial" panose="020B0604020202020204" pitchFamily="34" charset="0"/>
                <a:cs typeface="Arial" panose="020B0604020202020204" pitchFamily="34" charset="0"/>
              </a:rPr>
              <a:t>Steps in Cyber security Policy Cycle</a:t>
            </a:r>
            <a:endParaRPr lang="en-IN" sz="3000" b="1" u="sng"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E8E21036-B473-D39E-527A-1D8952C9F975}"/>
              </a:ext>
            </a:extLst>
          </p:cNvPr>
          <p:cNvPicPr>
            <a:picLocks noChangeAspect="1"/>
          </p:cNvPicPr>
          <p:nvPr/>
        </p:nvPicPr>
        <p:blipFill>
          <a:blip r:embed="rId2"/>
          <a:stretch>
            <a:fillRect/>
          </a:stretch>
        </p:blipFill>
        <p:spPr>
          <a:xfrm>
            <a:off x="40316" y="1567544"/>
            <a:ext cx="18247685" cy="8171768"/>
          </a:xfrm>
          <a:prstGeom prst="rect">
            <a:avLst/>
          </a:prstGeom>
        </p:spPr>
      </p:pic>
    </p:spTree>
    <p:extLst>
      <p:ext uri="{BB962C8B-B14F-4D97-AF65-F5344CB8AC3E}">
        <p14:creationId xmlns:p14="http://schemas.microsoft.com/office/powerpoint/2010/main" val="5020984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7924E-F1B6-A11C-287B-9D7312CB7AA8}"/>
            </a:ext>
          </a:extLst>
        </p:cNvPr>
        <p:cNvGrpSpPr/>
        <p:nvPr/>
      </p:nvGrpSpPr>
      <p:grpSpPr>
        <a:xfrm>
          <a:off x="0" y="0"/>
          <a:ext cx="0" cy="0"/>
          <a:chOff x="0" y="0"/>
          <a:chExt cx="0" cy="0"/>
        </a:xfrm>
      </p:grpSpPr>
      <p:pic>
        <p:nvPicPr>
          <p:cNvPr id="3074" name="Picture 2" descr="Cyber Security Policy Powerpoint Ppt Template Bundles Best Pre-designed">
            <a:extLst>
              <a:ext uri="{FF2B5EF4-FFF2-40B4-BE49-F238E27FC236}">
                <a16:creationId xmlns:a16="http://schemas.microsoft.com/office/drawing/2014/main" id="{54C9379D-F824-1DEA-4093-EC4EFAB062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1219B71-587A-8F78-2D42-5783E0FDB523}"/>
              </a:ext>
            </a:extLst>
          </p:cNvPr>
          <p:cNvSpPr/>
          <p:nvPr/>
        </p:nvSpPr>
        <p:spPr>
          <a:xfrm>
            <a:off x="5698672" y="9829800"/>
            <a:ext cx="7151915" cy="4572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2700"/>
          </a:p>
        </p:txBody>
      </p:sp>
    </p:spTree>
    <p:extLst>
      <p:ext uri="{BB962C8B-B14F-4D97-AF65-F5344CB8AC3E}">
        <p14:creationId xmlns:p14="http://schemas.microsoft.com/office/powerpoint/2010/main" val="19268021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D7B738-E25D-FAEE-4227-BAE4B1B25BBA}"/>
            </a:ext>
          </a:extLst>
        </p:cNvPr>
        <p:cNvGrpSpPr/>
        <p:nvPr/>
      </p:nvGrpSpPr>
      <p:grpSpPr>
        <a:xfrm>
          <a:off x="0" y="0"/>
          <a:ext cx="0" cy="0"/>
          <a:chOff x="0" y="0"/>
          <a:chExt cx="0" cy="0"/>
        </a:xfrm>
      </p:grpSpPr>
      <p:pic>
        <p:nvPicPr>
          <p:cNvPr id="4098" name="Picture 2" descr="Cyber Security Policy Powerpoint Ppt Template Bundles Good Pre-designed">
            <a:extLst>
              <a:ext uri="{FF2B5EF4-FFF2-40B4-BE49-F238E27FC236}">
                <a16:creationId xmlns:a16="http://schemas.microsoft.com/office/drawing/2014/main" id="{88875A7C-1014-4DCD-9900-EADDE1C488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641AE34-FF14-F6C7-313D-DDB0E54A051B}"/>
              </a:ext>
            </a:extLst>
          </p:cNvPr>
          <p:cNvSpPr/>
          <p:nvPr/>
        </p:nvSpPr>
        <p:spPr>
          <a:xfrm>
            <a:off x="6662056" y="9862456"/>
            <a:ext cx="6613073" cy="42454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2700"/>
          </a:p>
        </p:txBody>
      </p:sp>
    </p:spTree>
    <p:extLst>
      <p:ext uri="{BB962C8B-B14F-4D97-AF65-F5344CB8AC3E}">
        <p14:creationId xmlns:p14="http://schemas.microsoft.com/office/powerpoint/2010/main" val="35058012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3CE71-DE0D-457A-63E0-DDD17E43746C}"/>
            </a:ext>
          </a:extLst>
        </p:cNvPr>
        <p:cNvGrpSpPr/>
        <p:nvPr/>
      </p:nvGrpSpPr>
      <p:grpSpPr>
        <a:xfrm>
          <a:off x="0" y="0"/>
          <a:ext cx="0" cy="0"/>
          <a:chOff x="0" y="0"/>
          <a:chExt cx="0" cy="0"/>
        </a:xfrm>
      </p:grpSpPr>
      <p:pic>
        <p:nvPicPr>
          <p:cNvPr id="5122" name="Picture 2" descr="Cyber Security Policy Powerpoint Ppt Template Bundles Unique Pre-designed">
            <a:extLst>
              <a:ext uri="{FF2B5EF4-FFF2-40B4-BE49-F238E27FC236}">
                <a16:creationId xmlns:a16="http://schemas.microsoft.com/office/drawing/2014/main" id="{3F841A2A-89E9-B5BD-BAF1-44D3E03032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6A16BB3-6FC8-721F-ABAA-E523C925B083}"/>
              </a:ext>
            </a:extLst>
          </p:cNvPr>
          <p:cNvSpPr/>
          <p:nvPr/>
        </p:nvSpPr>
        <p:spPr>
          <a:xfrm>
            <a:off x="5698672" y="9829800"/>
            <a:ext cx="7151915" cy="4572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2700"/>
          </a:p>
        </p:txBody>
      </p:sp>
    </p:spTree>
    <p:extLst>
      <p:ext uri="{BB962C8B-B14F-4D97-AF65-F5344CB8AC3E}">
        <p14:creationId xmlns:p14="http://schemas.microsoft.com/office/powerpoint/2010/main" val="38662450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6FB22-BD65-5493-D6D3-301CF81AE590}"/>
            </a:ext>
          </a:extLst>
        </p:cNvPr>
        <p:cNvGrpSpPr/>
        <p:nvPr/>
      </p:nvGrpSpPr>
      <p:grpSpPr>
        <a:xfrm>
          <a:off x="0" y="0"/>
          <a:ext cx="0" cy="0"/>
          <a:chOff x="0" y="0"/>
          <a:chExt cx="0" cy="0"/>
        </a:xfrm>
      </p:grpSpPr>
      <p:pic>
        <p:nvPicPr>
          <p:cNvPr id="6146" name="Picture 2" descr="Cyber Security Policy Powerpoint Ppt Template Bundles Content Ready Pre-designed">
            <a:extLst>
              <a:ext uri="{FF2B5EF4-FFF2-40B4-BE49-F238E27FC236}">
                <a16:creationId xmlns:a16="http://schemas.microsoft.com/office/drawing/2014/main" id="{97D591C4-868D-9904-0341-268E36445D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7B017D9-16CE-DE5B-053B-1C0C974E7854}"/>
              </a:ext>
            </a:extLst>
          </p:cNvPr>
          <p:cNvSpPr/>
          <p:nvPr/>
        </p:nvSpPr>
        <p:spPr>
          <a:xfrm>
            <a:off x="5698672" y="9829800"/>
            <a:ext cx="7151915" cy="4572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2700"/>
          </a:p>
        </p:txBody>
      </p:sp>
    </p:spTree>
    <p:extLst>
      <p:ext uri="{BB962C8B-B14F-4D97-AF65-F5344CB8AC3E}">
        <p14:creationId xmlns:p14="http://schemas.microsoft.com/office/powerpoint/2010/main" val="2392460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292FCC-41CF-D5C7-1038-1CE8549D3D1F}"/>
            </a:ext>
          </a:extLst>
        </p:cNvPr>
        <p:cNvGrpSpPr/>
        <p:nvPr/>
      </p:nvGrpSpPr>
      <p:grpSpPr>
        <a:xfrm>
          <a:off x="0" y="0"/>
          <a:ext cx="0" cy="0"/>
          <a:chOff x="0" y="0"/>
          <a:chExt cx="0" cy="0"/>
        </a:xfrm>
      </p:grpSpPr>
      <p:pic>
        <p:nvPicPr>
          <p:cNvPr id="7170" name="Picture 2" descr="Cyber Security Policy Powerpoint Ppt Template Bundles Editable Pre-designed">
            <a:extLst>
              <a:ext uri="{FF2B5EF4-FFF2-40B4-BE49-F238E27FC236}">
                <a16:creationId xmlns:a16="http://schemas.microsoft.com/office/drawing/2014/main" id="{EBC8DA17-23B1-A7B6-6FCD-445C8C1E41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7A12596-0666-D866-3F68-FAC15757C4EA}"/>
              </a:ext>
            </a:extLst>
          </p:cNvPr>
          <p:cNvSpPr/>
          <p:nvPr/>
        </p:nvSpPr>
        <p:spPr>
          <a:xfrm>
            <a:off x="5698672" y="9944100"/>
            <a:ext cx="7151915" cy="3429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2700"/>
          </a:p>
        </p:txBody>
      </p:sp>
    </p:spTree>
    <p:extLst>
      <p:ext uri="{BB962C8B-B14F-4D97-AF65-F5344CB8AC3E}">
        <p14:creationId xmlns:p14="http://schemas.microsoft.com/office/powerpoint/2010/main" val="22800429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FAA5F-37DB-ED8E-C1D1-A0CE9F31817D}"/>
            </a:ext>
          </a:extLst>
        </p:cNvPr>
        <p:cNvGrpSpPr/>
        <p:nvPr/>
      </p:nvGrpSpPr>
      <p:grpSpPr>
        <a:xfrm>
          <a:off x="0" y="0"/>
          <a:ext cx="0" cy="0"/>
          <a:chOff x="0" y="0"/>
          <a:chExt cx="0" cy="0"/>
        </a:xfrm>
      </p:grpSpPr>
      <p:pic>
        <p:nvPicPr>
          <p:cNvPr id="8194" name="Picture 2" descr="Cyber Security Policy Powerpoint Ppt Template Bundles Impactful Pre-designed">
            <a:extLst>
              <a:ext uri="{FF2B5EF4-FFF2-40B4-BE49-F238E27FC236}">
                <a16:creationId xmlns:a16="http://schemas.microsoft.com/office/drawing/2014/main" id="{EFE8E20D-C34F-2C85-D078-4D4B1654E3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E49CBCB-FCE9-CB8A-4738-851C9AD03D2C}"/>
              </a:ext>
            </a:extLst>
          </p:cNvPr>
          <p:cNvSpPr/>
          <p:nvPr/>
        </p:nvSpPr>
        <p:spPr>
          <a:xfrm>
            <a:off x="5698672" y="9829800"/>
            <a:ext cx="7151915" cy="4572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2700"/>
          </a:p>
        </p:txBody>
      </p:sp>
    </p:spTree>
    <p:extLst>
      <p:ext uri="{BB962C8B-B14F-4D97-AF65-F5344CB8AC3E}">
        <p14:creationId xmlns:p14="http://schemas.microsoft.com/office/powerpoint/2010/main" val="6215117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8AB3E-5D6C-B9A9-99F7-2DAA151844B2}"/>
            </a:ext>
          </a:extLst>
        </p:cNvPr>
        <p:cNvGrpSpPr/>
        <p:nvPr/>
      </p:nvGrpSpPr>
      <p:grpSpPr>
        <a:xfrm>
          <a:off x="0" y="0"/>
          <a:ext cx="0" cy="0"/>
          <a:chOff x="0" y="0"/>
          <a:chExt cx="0" cy="0"/>
        </a:xfrm>
      </p:grpSpPr>
      <p:pic>
        <p:nvPicPr>
          <p:cNvPr id="9218" name="Picture 2" descr="Cyber Security Policy Powerpoint Ppt Template Bundles Downloadable Pre-designed">
            <a:extLst>
              <a:ext uri="{FF2B5EF4-FFF2-40B4-BE49-F238E27FC236}">
                <a16:creationId xmlns:a16="http://schemas.microsoft.com/office/drawing/2014/main" id="{252BBD65-EF88-3036-7FDC-087B943137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B526132-69E0-C882-63EA-400494A81CC2}"/>
              </a:ext>
            </a:extLst>
          </p:cNvPr>
          <p:cNvSpPr/>
          <p:nvPr/>
        </p:nvSpPr>
        <p:spPr>
          <a:xfrm>
            <a:off x="5698672" y="9829800"/>
            <a:ext cx="7151915" cy="4572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2700"/>
          </a:p>
        </p:txBody>
      </p:sp>
    </p:spTree>
    <p:extLst>
      <p:ext uri="{BB962C8B-B14F-4D97-AF65-F5344CB8AC3E}">
        <p14:creationId xmlns:p14="http://schemas.microsoft.com/office/powerpoint/2010/main" val="3316586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EF27FB-04F3-6362-9331-E045AA456340}"/>
            </a:ext>
          </a:extLst>
        </p:cNvPr>
        <p:cNvGrpSpPr/>
        <p:nvPr/>
      </p:nvGrpSpPr>
      <p:grpSpPr>
        <a:xfrm>
          <a:off x="0" y="0"/>
          <a:ext cx="0" cy="0"/>
          <a:chOff x="0" y="0"/>
          <a:chExt cx="0" cy="0"/>
        </a:xfrm>
      </p:grpSpPr>
      <p:pic>
        <p:nvPicPr>
          <p:cNvPr id="5122" name="Picture 2" descr="Application Security A Cybersecurity Component Training Ppt Best Content Ready">
            <a:extLst>
              <a:ext uri="{FF2B5EF4-FFF2-40B4-BE49-F238E27FC236}">
                <a16:creationId xmlns:a16="http://schemas.microsoft.com/office/drawing/2014/main" id="{FA2087BF-82E6-9803-62C7-465AB7FC10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17456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4B42A-05BC-4408-3435-F9F51ED5E390}"/>
            </a:ext>
          </a:extLst>
        </p:cNvPr>
        <p:cNvGrpSpPr/>
        <p:nvPr/>
      </p:nvGrpSpPr>
      <p:grpSpPr>
        <a:xfrm>
          <a:off x="0" y="0"/>
          <a:ext cx="0" cy="0"/>
          <a:chOff x="0" y="0"/>
          <a:chExt cx="0" cy="0"/>
        </a:xfrm>
      </p:grpSpPr>
      <p:pic>
        <p:nvPicPr>
          <p:cNvPr id="10242" name="Picture 2" descr="Cyber Security Policy Powerpoint Ppt Template Bundles Customizable Pre-designed">
            <a:extLst>
              <a:ext uri="{FF2B5EF4-FFF2-40B4-BE49-F238E27FC236}">
                <a16:creationId xmlns:a16="http://schemas.microsoft.com/office/drawing/2014/main" id="{A8AB85C6-8DD6-BC02-7161-239F4FFC2D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E97B7A3-5BD7-1400-1DAF-0209E9D0C1A8}"/>
              </a:ext>
            </a:extLst>
          </p:cNvPr>
          <p:cNvSpPr/>
          <p:nvPr/>
        </p:nvSpPr>
        <p:spPr>
          <a:xfrm>
            <a:off x="5698672" y="9829800"/>
            <a:ext cx="7151915" cy="4572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2700"/>
          </a:p>
        </p:txBody>
      </p:sp>
    </p:spTree>
    <p:extLst>
      <p:ext uri="{BB962C8B-B14F-4D97-AF65-F5344CB8AC3E}">
        <p14:creationId xmlns:p14="http://schemas.microsoft.com/office/powerpoint/2010/main" val="1772023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57A28D-8BED-CF1C-5B58-2A0350468CD2}"/>
            </a:ext>
          </a:extLst>
        </p:cNvPr>
        <p:cNvGrpSpPr/>
        <p:nvPr/>
      </p:nvGrpSpPr>
      <p:grpSpPr>
        <a:xfrm>
          <a:off x="0" y="0"/>
          <a:ext cx="0" cy="0"/>
          <a:chOff x="0" y="0"/>
          <a:chExt cx="0" cy="0"/>
        </a:xfrm>
      </p:grpSpPr>
      <p:pic>
        <p:nvPicPr>
          <p:cNvPr id="11266" name="Picture 2" descr="Cyber Security Policy Powerpoint Ppt Template Bundles Compatible Pre-designed">
            <a:extLst>
              <a:ext uri="{FF2B5EF4-FFF2-40B4-BE49-F238E27FC236}">
                <a16:creationId xmlns:a16="http://schemas.microsoft.com/office/drawing/2014/main" id="{47D6D62A-3C68-9472-13F7-CCF3AEC1AD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354907F-1C69-1FD6-0BE2-2AF23AE4B16E}"/>
              </a:ext>
            </a:extLst>
          </p:cNvPr>
          <p:cNvSpPr/>
          <p:nvPr/>
        </p:nvSpPr>
        <p:spPr>
          <a:xfrm>
            <a:off x="5698672" y="9829800"/>
            <a:ext cx="7151915" cy="4572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2700"/>
          </a:p>
        </p:txBody>
      </p:sp>
    </p:spTree>
    <p:extLst>
      <p:ext uri="{BB962C8B-B14F-4D97-AF65-F5344CB8AC3E}">
        <p14:creationId xmlns:p14="http://schemas.microsoft.com/office/powerpoint/2010/main" val="25557173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89456-3DA6-9585-4D03-E31849DBC2F9}"/>
            </a:ext>
          </a:extLst>
        </p:cNvPr>
        <p:cNvGrpSpPr/>
        <p:nvPr/>
      </p:nvGrpSpPr>
      <p:grpSpPr>
        <a:xfrm>
          <a:off x="0" y="0"/>
          <a:ext cx="0" cy="0"/>
          <a:chOff x="0" y="0"/>
          <a:chExt cx="0" cy="0"/>
        </a:xfrm>
      </p:grpSpPr>
      <p:pic>
        <p:nvPicPr>
          <p:cNvPr id="12290" name="Picture 2" descr="Cyber Security Policy Powerpoint Ppt Template Bundles Researched Pre-designed">
            <a:extLst>
              <a:ext uri="{FF2B5EF4-FFF2-40B4-BE49-F238E27FC236}">
                <a16:creationId xmlns:a16="http://schemas.microsoft.com/office/drawing/2014/main" id="{3D6D14AB-FA92-9332-8AD3-10D4EC5C25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4F1D5AD-FF38-FC87-9FAA-B7CFC7EB463E}"/>
              </a:ext>
            </a:extLst>
          </p:cNvPr>
          <p:cNvSpPr/>
          <p:nvPr/>
        </p:nvSpPr>
        <p:spPr>
          <a:xfrm>
            <a:off x="5698672" y="9829800"/>
            <a:ext cx="7151915" cy="4572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2700"/>
          </a:p>
        </p:txBody>
      </p:sp>
    </p:spTree>
    <p:extLst>
      <p:ext uri="{BB962C8B-B14F-4D97-AF65-F5344CB8AC3E}">
        <p14:creationId xmlns:p14="http://schemas.microsoft.com/office/powerpoint/2010/main" val="3920932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5445A-CDD6-A1FA-F033-BB9D467BE2FA}"/>
            </a:ext>
          </a:extLst>
        </p:cNvPr>
        <p:cNvGrpSpPr/>
        <p:nvPr/>
      </p:nvGrpSpPr>
      <p:grpSpPr>
        <a:xfrm>
          <a:off x="0" y="0"/>
          <a:ext cx="0" cy="0"/>
          <a:chOff x="0" y="0"/>
          <a:chExt cx="0" cy="0"/>
        </a:xfrm>
      </p:grpSpPr>
      <p:pic>
        <p:nvPicPr>
          <p:cNvPr id="13314" name="Picture 2" descr="Cyber Security Policy Powerpoint Ppt Template Bundles Designed Pre-designed">
            <a:extLst>
              <a:ext uri="{FF2B5EF4-FFF2-40B4-BE49-F238E27FC236}">
                <a16:creationId xmlns:a16="http://schemas.microsoft.com/office/drawing/2014/main" id="{D1DE6FFC-EBC1-BAC6-79B1-2E05F7EEF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0437CF5-728F-0293-45B9-6566A053B1BD}"/>
              </a:ext>
            </a:extLst>
          </p:cNvPr>
          <p:cNvSpPr/>
          <p:nvPr/>
        </p:nvSpPr>
        <p:spPr>
          <a:xfrm>
            <a:off x="5698672" y="9960429"/>
            <a:ext cx="7151915" cy="3265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2700"/>
          </a:p>
        </p:txBody>
      </p:sp>
    </p:spTree>
    <p:extLst>
      <p:ext uri="{BB962C8B-B14F-4D97-AF65-F5344CB8AC3E}">
        <p14:creationId xmlns:p14="http://schemas.microsoft.com/office/powerpoint/2010/main" val="38331301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AAEF4-DF10-4465-5F03-0EF4B7177C3C}"/>
            </a:ext>
          </a:extLst>
        </p:cNvPr>
        <p:cNvGrpSpPr/>
        <p:nvPr/>
      </p:nvGrpSpPr>
      <p:grpSpPr>
        <a:xfrm>
          <a:off x="0" y="0"/>
          <a:ext cx="0" cy="0"/>
          <a:chOff x="0" y="0"/>
          <a:chExt cx="0" cy="0"/>
        </a:xfrm>
      </p:grpSpPr>
      <p:pic>
        <p:nvPicPr>
          <p:cNvPr id="14338" name="Picture 2" descr="Cyber Security Policy Powerpoint Ppt Template Bundles Professional Pre-designed">
            <a:extLst>
              <a:ext uri="{FF2B5EF4-FFF2-40B4-BE49-F238E27FC236}">
                <a16:creationId xmlns:a16="http://schemas.microsoft.com/office/drawing/2014/main" id="{00A18876-3477-B8B9-E2B2-117EA42CA2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99DC2D3-E335-0992-9352-5F72D2E318FF}"/>
              </a:ext>
            </a:extLst>
          </p:cNvPr>
          <p:cNvSpPr/>
          <p:nvPr/>
        </p:nvSpPr>
        <p:spPr>
          <a:xfrm>
            <a:off x="5698672" y="9829800"/>
            <a:ext cx="7151915" cy="4572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2700"/>
          </a:p>
        </p:txBody>
      </p:sp>
    </p:spTree>
    <p:extLst>
      <p:ext uri="{BB962C8B-B14F-4D97-AF65-F5344CB8AC3E}">
        <p14:creationId xmlns:p14="http://schemas.microsoft.com/office/powerpoint/2010/main" val="15946327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5553E-9D23-5813-4124-47DF260D72B1}"/>
            </a:ext>
          </a:extLst>
        </p:cNvPr>
        <p:cNvGrpSpPr/>
        <p:nvPr/>
      </p:nvGrpSpPr>
      <p:grpSpPr>
        <a:xfrm>
          <a:off x="0" y="0"/>
          <a:ext cx="0" cy="0"/>
          <a:chOff x="0" y="0"/>
          <a:chExt cx="0" cy="0"/>
        </a:xfrm>
      </p:grpSpPr>
      <p:pic>
        <p:nvPicPr>
          <p:cNvPr id="15362" name="Picture 2" descr="Cyber Security Policy Powerpoint Ppt Template Bundles Colorful Pre-designed">
            <a:extLst>
              <a:ext uri="{FF2B5EF4-FFF2-40B4-BE49-F238E27FC236}">
                <a16:creationId xmlns:a16="http://schemas.microsoft.com/office/drawing/2014/main" id="{B8D19922-7DB2-7864-A1A5-38FF1881D7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658"/>
            <a:ext cx="182880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1737DD3-06DA-DC2F-59C2-315737D58782}"/>
              </a:ext>
            </a:extLst>
          </p:cNvPr>
          <p:cNvSpPr/>
          <p:nvPr/>
        </p:nvSpPr>
        <p:spPr>
          <a:xfrm>
            <a:off x="6237515" y="9846129"/>
            <a:ext cx="6613071" cy="4408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2700"/>
          </a:p>
        </p:txBody>
      </p:sp>
    </p:spTree>
    <p:extLst>
      <p:ext uri="{BB962C8B-B14F-4D97-AF65-F5344CB8AC3E}">
        <p14:creationId xmlns:p14="http://schemas.microsoft.com/office/powerpoint/2010/main" val="32891012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6668C-4799-9055-1F89-20573C7F2727}"/>
            </a:ext>
          </a:extLst>
        </p:cNvPr>
        <p:cNvGrpSpPr/>
        <p:nvPr/>
      </p:nvGrpSpPr>
      <p:grpSpPr>
        <a:xfrm>
          <a:off x="0" y="0"/>
          <a:ext cx="0" cy="0"/>
          <a:chOff x="0" y="0"/>
          <a:chExt cx="0" cy="0"/>
        </a:xfrm>
      </p:grpSpPr>
      <p:pic>
        <p:nvPicPr>
          <p:cNvPr id="27650" name="Picture 2" descr="Cyber Security Policy Powerpoint Ppt Template Bundles Impressive Pre-designed">
            <a:extLst>
              <a:ext uri="{FF2B5EF4-FFF2-40B4-BE49-F238E27FC236}">
                <a16:creationId xmlns:a16="http://schemas.microsoft.com/office/drawing/2014/main" id="{1982B2D6-8779-49BD-2748-A4CF919922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7DF9450-4A00-383B-D94C-AE5F8EA7B1E5}"/>
              </a:ext>
            </a:extLst>
          </p:cNvPr>
          <p:cNvSpPr/>
          <p:nvPr/>
        </p:nvSpPr>
        <p:spPr>
          <a:xfrm>
            <a:off x="5698672" y="9829800"/>
            <a:ext cx="7151915" cy="4572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2700"/>
          </a:p>
        </p:txBody>
      </p:sp>
    </p:spTree>
    <p:extLst>
      <p:ext uri="{BB962C8B-B14F-4D97-AF65-F5344CB8AC3E}">
        <p14:creationId xmlns:p14="http://schemas.microsoft.com/office/powerpoint/2010/main" val="3684164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3B9B7F-5118-1E43-960B-EAC64578035B}"/>
            </a:ext>
          </a:extLst>
        </p:cNvPr>
        <p:cNvGrpSpPr/>
        <p:nvPr/>
      </p:nvGrpSpPr>
      <p:grpSpPr>
        <a:xfrm>
          <a:off x="0" y="0"/>
          <a:ext cx="0" cy="0"/>
          <a:chOff x="0" y="0"/>
          <a:chExt cx="0" cy="0"/>
        </a:xfrm>
      </p:grpSpPr>
      <p:pic>
        <p:nvPicPr>
          <p:cNvPr id="16386" name="Picture 2" descr="Cyber Security Policy Powerpoint Ppt Template Bundles Interactive Pre-designed">
            <a:extLst>
              <a:ext uri="{FF2B5EF4-FFF2-40B4-BE49-F238E27FC236}">
                <a16:creationId xmlns:a16="http://schemas.microsoft.com/office/drawing/2014/main" id="{302D58B4-0402-A7AD-7904-51769D9D7E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5096EA6-5CC3-EEFF-FC04-D520CB1D0CFA}"/>
              </a:ext>
            </a:extLst>
          </p:cNvPr>
          <p:cNvSpPr/>
          <p:nvPr/>
        </p:nvSpPr>
        <p:spPr>
          <a:xfrm>
            <a:off x="5698672" y="9829800"/>
            <a:ext cx="7151915" cy="4572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2700"/>
          </a:p>
        </p:txBody>
      </p:sp>
    </p:spTree>
    <p:extLst>
      <p:ext uri="{BB962C8B-B14F-4D97-AF65-F5344CB8AC3E}">
        <p14:creationId xmlns:p14="http://schemas.microsoft.com/office/powerpoint/2010/main" val="12707585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21145-9AB2-DDA5-1BAD-19D8E32BBC77}"/>
            </a:ext>
          </a:extLst>
        </p:cNvPr>
        <p:cNvGrpSpPr/>
        <p:nvPr/>
      </p:nvGrpSpPr>
      <p:grpSpPr>
        <a:xfrm>
          <a:off x="0" y="0"/>
          <a:ext cx="0" cy="0"/>
          <a:chOff x="0" y="0"/>
          <a:chExt cx="0" cy="0"/>
        </a:xfrm>
      </p:grpSpPr>
      <p:pic>
        <p:nvPicPr>
          <p:cNvPr id="22530" name="Picture 2" descr="Cyber Security Policy Powerpoint Ppt Template Bundles Visual Pre-designed">
            <a:extLst>
              <a:ext uri="{FF2B5EF4-FFF2-40B4-BE49-F238E27FC236}">
                <a16:creationId xmlns:a16="http://schemas.microsoft.com/office/drawing/2014/main" id="{724B2546-086C-54D5-86A0-678CA1BCC8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0E69CC4-11AA-0F9F-C732-6564A55F9924}"/>
              </a:ext>
            </a:extLst>
          </p:cNvPr>
          <p:cNvSpPr/>
          <p:nvPr/>
        </p:nvSpPr>
        <p:spPr>
          <a:xfrm>
            <a:off x="5698672" y="9829800"/>
            <a:ext cx="7151915" cy="4572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2700"/>
          </a:p>
        </p:txBody>
      </p:sp>
    </p:spTree>
    <p:extLst>
      <p:ext uri="{BB962C8B-B14F-4D97-AF65-F5344CB8AC3E}">
        <p14:creationId xmlns:p14="http://schemas.microsoft.com/office/powerpoint/2010/main" val="34788464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2D04D2-9AA9-A110-D090-8796EA1C89DA}"/>
            </a:ext>
          </a:extLst>
        </p:cNvPr>
        <p:cNvGrpSpPr/>
        <p:nvPr/>
      </p:nvGrpSpPr>
      <p:grpSpPr>
        <a:xfrm>
          <a:off x="0" y="0"/>
          <a:ext cx="0" cy="0"/>
          <a:chOff x="0" y="0"/>
          <a:chExt cx="0" cy="0"/>
        </a:xfrm>
      </p:grpSpPr>
      <p:pic>
        <p:nvPicPr>
          <p:cNvPr id="21506" name="Picture 2" descr="Cyber Security Policy Powerpoint Ppt Template Bundles Appealing Pre-designed">
            <a:extLst>
              <a:ext uri="{FF2B5EF4-FFF2-40B4-BE49-F238E27FC236}">
                <a16:creationId xmlns:a16="http://schemas.microsoft.com/office/drawing/2014/main" id="{29B2BBFE-11D5-871C-7DDD-79720A1C6E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BA24794-ADF6-DEBB-2589-264D5CB30944}"/>
              </a:ext>
            </a:extLst>
          </p:cNvPr>
          <p:cNvSpPr/>
          <p:nvPr/>
        </p:nvSpPr>
        <p:spPr>
          <a:xfrm>
            <a:off x="5698672" y="9829800"/>
            <a:ext cx="7151915" cy="4572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2700"/>
          </a:p>
        </p:txBody>
      </p:sp>
    </p:spTree>
    <p:extLst>
      <p:ext uri="{BB962C8B-B14F-4D97-AF65-F5344CB8AC3E}">
        <p14:creationId xmlns:p14="http://schemas.microsoft.com/office/powerpoint/2010/main" val="4246688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D8694-6BE2-4F53-7ED1-3FDEDB2CA972}"/>
            </a:ext>
          </a:extLst>
        </p:cNvPr>
        <p:cNvGrpSpPr/>
        <p:nvPr/>
      </p:nvGrpSpPr>
      <p:grpSpPr>
        <a:xfrm>
          <a:off x="0" y="0"/>
          <a:ext cx="0" cy="0"/>
          <a:chOff x="0" y="0"/>
          <a:chExt cx="0" cy="0"/>
        </a:xfrm>
      </p:grpSpPr>
      <p:pic>
        <p:nvPicPr>
          <p:cNvPr id="6146" name="Picture 2" descr="Application Security A Cybersecurity Component Training Ppt Good Content Ready">
            <a:extLst>
              <a:ext uri="{FF2B5EF4-FFF2-40B4-BE49-F238E27FC236}">
                <a16:creationId xmlns:a16="http://schemas.microsoft.com/office/drawing/2014/main" id="{16D351B5-D293-F1D4-DAA7-C0FDE970DF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2173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30D9D-2537-6246-3A8C-88E64220DB8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5F8CE85-A14B-2A57-A19B-F7E2BA05D8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4300" y="931067"/>
            <a:ext cx="10058646" cy="7129805"/>
          </a:xfrm>
          <a:prstGeom prst="rect">
            <a:avLst/>
          </a:prstGeom>
        </p:spPr>
      </p:pic>
    </p:spTree>
    <p:extLst>
      <p:ext uri="{BB962C8B-B14F-4D97-AF65-F5344CB8AC3E}">
        <p14:creationId xmlns:p14="http://schemas.microsoft.com/office/powerpoint/2010/main" val="108551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5A2EE-11EC-0127-A694-AB391AF3A24C}"/>
            </a:ext>
          </a:extLst>
        </p:cNvPr>
        <p:cNvGrpSpPr/>
        <p:nvPr/>
      </p:nvGrpSpPr>
      <p:grpSpPr>
        <a:xfrm>
          <a:off x="0" y="0"/>
          <a:ext cx="0" cy="0"/>
          <a:chOff x="0" y="0"/>
          <a:chExt cx="0" cy="0"/>
        </a:xfrm>
      </p:grpSpPr>
      <p:pic>
        <p:nvPicPr>
          <p:cNvPr id="7170" name="Picture 2" descr="Application Security A Cybersecurity Component Training Ppt Unique Content Ready">
            <a:extLst>
              <a:ext uri="{FF2B5EF4-FFF2-40B4-BE49-F238E27FC236}">
                <a16:creationId xmlns:a16="http://schemas.microsoft.com/office/drawing/2014/main" id="{5EC3CC36-C60B-CD02-4BC5-67AB08411C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467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DB1C4-B21F-746C-97DB-F28E38F8B9B4}"/>
            </a:ext>
          </a:extLst>
        </p:cNvPr>
        <p:cNvGrpSpPr/>
        <p:nvPr/>
      </p:nvGrpSpPr>
      <p:grpSpPr>
        <a:xfrm>
          <a:off x="0" y="0"/>
          <a:ext cx="0" cy="0"/>
          <a:chOff x="0" y="0"/>
          <a:chExt cx="0" cy="0"/>
        </a:xfrm>
      </p:grpSpPr>
      <p:pic>
        <p:nvPicPr>
          <p:cNvPr id="8194" name="Picture 2" descr="Application Security A Cybersecurity Component Training Ppt Editable Content Ready">
            <a:extLst>
              <a:ext uri="{FF2B5EF4-FFF2-40B4-BE49-F238E27FC236}">
                <a16:creationId xmlns:a16="http://schemas.microsoft.com/office/drawing/2014/main" id="{02554E06-BCEB-721F-87DD-9AF1949DBC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032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CF0AD-A421-8E4C-5AB8-ACEACF7C937B}"/>
            </a:ext>
          </a:extLst>
        </p:cNvPr>
        <p:cNvGrpSpPr/>
        <p:nvPr/>
      </p:nvGrpSpPr>
      <p:grpSpPr>
        <a:xfrm>
          <a:off x="0" y="0"/>
          <a:ext cx="0" cy="0"/>
          <a:chOff x="0" y="0"/>
          <a:chExt cx="0" cy="0"/>
        </a:xfrm>
      </p:grpSpPr>
      <p:pic>
        <p:nvPicPr>
          <p:cNvPr id="9218" name="Picture 2" descr="Application Security A Cybersecurity Component Training Ppt Impactful Content Ready">
            <a:extLst>
              <a:ext uri="{FF2B5EF4-FFF2-40B4-BE49-F238E27FC236}">
                <a16:creationId xmlns:a16="http://schemas.microsoft.com/office/drawing/2014/main" id="{0F7AEFA3-41F7-E891-4B2B-B64A58239E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15947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1795</TotalTime>
  <Words>515</Words>
  <Application>Microsoft Office PowerPoint</Application>
  <PresentationFormat>Custom</PresentationFormat>
  <Paragraphs>100</Paragraphs>
  <Slides>60</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Calibri</vt:lpstr>
      <vt:lpstr>Play</vt:lpstr>
      <vt:lpstr>Noto Sans Symbols</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Classification and Compliance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Steps in Cyber security Policy Cycle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Mashreq Proposal</dc:title>
  <dc:creator>yogender jalal</dc:creator>
  <cp:lastModifiedBy>hp</cp:lastModifiedBy>
  <cp:revision>67</cp:revision>
  <dcterms:created xsi:type="dcterms:W3CDTF">2006-08-16T00:00:00Z</dcterms:created>
  <dcterms:modified xsi:type="dcterms:W3CDTF">2026-01-30T11:47:58Z</dcterms:modified>
  <dc:identifier>DAF5fbKOumE</dc:identifier>
</cp:coreProperties>
</file>